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72" r:id="rId5"/>
    <p:sldId id="269" r:id="rId6"/>
    <p:sldId id="259" r:id="rId7"/>
    <p:sldId id="260" r:id="rId8"/>
    <p:sldId id="270" r:id="rId9"/>
    <p:sldId id="261" r:id="rId10"/>
    <p:sldId id="262" r:id="rId11"/>
    <p:sldId id="268" r:id="rId12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8" autoAdjust="0"/>
    <p:restoredTop sz="94660"/>
  </p:normalViewPr>
  <p:slideViewPr>
    <p:cSldViewPr snapToGrid="0">
      <p:cViewPr>
        <p:scale>
          <a:sx n="100" d="100"/>
          <a:sy n="100" d="100"/>
        </p:scale>
        <p:origin x="1458" y="282"/>
      </p:cViewPr>
      <p:guideLst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63AB6-B018-4C45-AD95-BF4AE3E5FD8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B877B5-E6B4-4ACD-8D46-590D18A1FEFB}">
      <dgm:prSet phldrT="[Текст]" custT="1"/>
      <dgm:spPr/>
      <dgm:t>
        <a:bodyPr/>
        <a:lstStyle/>
        <a:p>
          <a:pPr marL="0" marR="0" lvl="0" indent="0" defTabSz="914400" fontAlgn="auto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defRPr/>
          </a:pPr>
          <a:r>
            <a:rPr lang="ru-RU" sz="1400" dirty="0" smtClean="0"/>
            <a:t>Инновационные компании</a:t>
          </a:r>
        </a:p>
      </dgm:t>
    </dgm:pt>
    <dgm:pt modelId="{06511E3C-9099-4C17-80DF-DDEE76A7B845}" type="parTrans" cxnId="{D8E8074C-7085-4458-A161-3EF744E629D2}">
      <dgm:prSet/>
      <dgm:spPr/>
      <dgm:t>
        <a:bodyPr/>
        <a:lstStyle/>
        <a:p>
          <a:endParaRPr lang="ru-RU"/>
        </a:p>
      </dgm:t>
    </dgm:pt>
    <dgm:pt modelId="{E43173E7-E93A-4CC2-98C1-1C4EDB888ACA}" type="sibTrans" cxnId="{D8E8074C-7085-4458-A161-3EF744E629D2}">
      <dgm:prSet/>
      <dgm:spPr/>
      <dgm:t>
        <a:bodyPr/>
        <a:lstStyle/>
        <a:p>
          <a:endParaRPr lang="ru-RU"/>
        </a:p>
      </dgm:t>
    </dgm:pt>
    <dgm:pt modelId="{116CCDE6-63EF-4DDB-AD0E-096571AFB6C2}">
      <dgm:prSet phldrT="[Текст]" custT="1"/>
      <dgm:spPr/>
      <dgm:t>
        <a:bodyPr/>
        <a:lstStyle/>
        <a:p>
          <a:r>
            <a:rPr lang="ru-RU" sz="1600" dirty="0" smtClean="0"/>
            <a:t>до 3 млн. рублей в год </a:t>
          </a:r>
          <a:endParaRPr lang="ru-RU" sz="1050" dirty="0"/>
        </a:p>
      </dgm:t>
    </dgm:pt>
    <dgm:pt modelId="{31A74A92-3C82-4B53-950C-BAD3E445AF54}" type="parTrans" cxnId="{0B79F794-E94A-4CC8-9165-CD10A3D6A29B}">
      <dgm:prSet/>
      <dgm:spPr/>
      <dgm:t>
        <a:bodyPr/>
        <a:lstStyle/>
        <a:p>
          <a:endParaRPr lang="ru-RU"/>
        </a:p>
      </dgm:t>
    </dgm:pt>
    <dgm:pt modelId="{FDCB1984-627E-4D25-BA14-41EE2A23D623}" type="sibTrans" cxnId="{0B79F794-E94A-4CC8-9165-CD10A3D6A29B}">
      <dgm:prSet/>
      <dgm:spPr/>
      <dgm:t>
        <a:bodyPr/>
        <a:lstStyle/>
        <a:p>
          <a:endParaRPr lang="ru-RU"/>
        </a:p>
      </dgm:t>
    </dgm:pt>
    <dgm:pt modelId="{2EEE0CB6-0286-48A4-B403-4808B320125C}">
      <dgm:prSet phldrT="[Текст]" custT="1"/>
      <dgm:spPr/>
      <dgm:t>
        <a:bodyPr/>
        <a:lstStyle/>
        <a:p>
          <a:r>
            <a:rPr lang="ru-RU" sz="1600" dirty="0" smtClean="0"/>
            <a:t>до двух лет</a:t>
          </a:r>
          <a:endParaRPr lang="ru-RU" sz="1600" dirty="0"/>
        </a:p>
      </dgm:t>
    </dgm:pt>
    <dgm:pt modelId="{8DB8FC0A-16FF-423E-957E-2C7A1A02FAFC}" type="parTrans" cxnId="{82533D62-056E-4B05-8023-13AC5B476376}">
      <dgm:prSet/>
      <dgm:spPr/>
      <dgm:t>
        <a:bodyPr/>
        <a:lstStyle/>
        <a:p>
          <a:endParaRPr lang="ru-RU"/>
        </a:p>
      </dgm:t>
    </dgm:pt>
    <dgm:pt modelId="{0B673528-44A1-4BA5-93B0-9D938680BC9E}" type="sibTrans" cxnId="{82533D62-056E-4B05-8023-13AC5B476376}">
      <dgm:prSet/>
      <dgm:spPr/>
      <dgm:t>
        <a:bodyPr/>
        <a:lstStyle/>
        <a:p>
          <a:endParaRPr lang="ru-RU"/>
        </a:p>
      </dgm:t>
    </dgm:pt>
    <dgm:pt modelId="{3D5660F9-2178-40DC-A7AF-0C64A67AD33C}">
      <dgm:prSet phldrT="[Текст]"/>
      <dgm:spPr/>
      <dgm:t>
        <a:bodyPr/>
        <a:lstStyle/>
        <a:p>
          <a:pPr marL="0" marR="0" lvl="0" indent="0" defTabSz="266700" fontAlgn="auto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defRPr/>
          </a:pPr>
          <a:r>
            <a:rPr lang="ru-RU" dirty="0" smtClean="0"/>
            <a:t>Инновационные компании - участники программы деятельности «</a:t>
          </a:r>
          <a:r>
            <a:rPr lang="ru-RU" dirty="0" err="1" smtClean="0"/>
            <a:t>СиббиоНОЦ</a:t>
          </a:r>
          <a:r>
            <a:rPr lang="ru-RU" dirty="0" smtClean="0"/>
            <a:t>» от 15.11.2023, имеющие ОКВЭД 72.1 «Научные исследования и разработки в области естественных и технических наук»</a:t>
          </a:r>
        </a:p>
      </dgm:t>
    </dgm:pt>
    <dgm:pt modelId="{4AFE8CE6-EE18-44D1-B1EF-75613E8F05DD}" type="parTrans" cxnId="{E2D2C199-66C6-42BE-8679-1F4008112A5A}">
      <dgm:prSet/>
      <dgm:spPr/>
      <dgm:t>
        <a:bodyPr/>
        <a:lstStyle/>
        <a:p>
          <a:endParaRPr lang="ru-RU"/>
        </a:p>
      </dgm:t>
    </dgm:pt>
    <dgm:pt modelId="{FC3873FD-C6CF-455A-9F9A-CAA191D428DA}" type="sibTrans" cxnId="{E2D2C199-66C6-42BE-8679-1F4008112A5A}">
      <dgm:prSet/>
      <dgm:spPr/>
      <dgm:t>
        <a:bodyPr/>
        <a:lstStyle/>
        <a:p>
          <a:endParaRPr lang="ru-RU"/>
        </a:p>
      </dgm:t>
    </dgm:pt>
    <dgm:pt modelId="{B22A0F20-633E-4145-8CC0-4911C9072185}">
      <dgm:prSet phldrT="[Текст]" custT="1"/>
      <dgm:spPr/>
      <dgm:t>
        <a:bodyPr/>
        <a:lstStyle/>
        <a:p>
          <a:r>
            <a:rPr lang="ru-RU" sz="1600" dirty="0" smtClean="0"/>
            <a:t>до 5 млн. рублей в год</a:t>
          </a:r>
          <a:endParaRPr lang="ru-RU" sz="1600" dirty="0"/>
        </a:p>
      </dgm:t>
    </dgm:pt>
    <dgm:pt modelId="{EBD92AC0-34D8-49DA-A36D-C695B80A8301}" type="parTrans" cxnId="{371B229B-667F-4A8E-9FC3-BC3076D3143D}">
      <dgm:prSet/>
      <dgm:spPr/>
      <dgm:t>
        <a:bodyPr/>
        <a:lstStyle/>
        <a:p>
          <a:endParaRPr lang="ru-RU"/>
        </a:p>
      </dgm:t>
    </dgm:pt>
    <dgm:pt modelId="{7C186FC3-D1AE-4032-81F5-4FE4C29C8BD1}" type="sibTrans" cxnId="{371B229B-667F-4A8E-9FC3-BC3076D3143D}">
      <dgm:prSet/>
      <dgm:spPr/>
      <dgm:t>
        <a:bodyPr/>
        <a:lstStyle/>
        <a:p>
          <a:endParaRPr lang="ru-RU"/>
        </a:p>
      </dgm:t>
    </dgm:pt>
    <dgm:pt modelId="{46BDFCCD-587E-4D30-9B52-2639FBBB83DF}">
      <dgm:prSet phldrT="[Текст]" custT="1"/>
      <dgm:spPr/>
      <dgm:t>
        <a:bodyPr/>
        <a:lstStyle/>
        <a:p>
          <a:r>
            <a:rPr lang="ru-RU" sz="1600" dirty="0" smtClean="0"/>
            <a:t>до двух лет</a:t>
          </a:r>
          <a:endParaRPr lang="ru-RU" sz="1600" dirty="0"/>
        </a:p>
      </dgm:t>
    </dgm:pt>
    <dgm:pt modelId="{1C0A7773-6777-4786-B76B-0572E7CF345A}" type="parTrans" cxnId="{3F9B402B-7D2D-4158-8AD1-0A37D50845B0}">
      <dgm:prSet/>
      <dgm:spPr/>
      <dgm:t>
        <a:bodyPr/>
        <a:lstStyle/>
        <a:p>
          <a:endParaRPr lang="ru-RU"/>
        </a:p>
      </dgm:t>
    </dgm:pt>
    <dgm:pt modelId="{C1623465-1CDB-49E3-936F-D7719A866CF9}" type="sibTrans" cxnId="{3F9B402B-7D2D-4158-8AD1-0A37D50845B0}">
      <dgm:prSet/>
      <dgm:spPr/>
      <dgm:t>
        <a:bodyPr/>
        <a:lstStyle/>
        <a:p>
          <a:endParaRPr lang="ru-RU"/>
        </a:p>
      </dgm:t>
    </dgm:pt>
    <dgm:pt modelId="{A2F85223-733D-4D52-B9F8-DF41F931BBFE}">
      <dgm:prSet phldrT="[Текст]" custT="1"/>
      <dgm:spPr/>
      <dgm:t>
        <a:bodyPr/>
        <a:lstStyle/>
        <a:p>
          <a:r>
            <a:rPr lang="ru-RU" sz="1600" dirty="0" smtClean="0"/>
            <a:t>до 10 млн. рублей в год</a:t>
          </a:r>
          <a:endParaRPr lang="ru-RU" sz="1600" dirty="0"/>
        </a:p>
      </dgm:t>
    </dgm:pt>
    <dgm:pt modelId="{4557C514-C072-410B-B74E-DED39965FB6B}" type="parTrans" cxnId="{05AADCB4-F39C-4706-82F9-1F2D8FAE7E4C}">
      <dgm:prSet/>
      <dgm:spPr/>
      <dgm:t>
        <a:bodyPr/>
        <a:lstStyle/>
        <a:p>
          <a:endParaRPr lang="ru-RU"/>
        </a:p>
      </dgm:t>
    </dgm:pt>
    <dgm:pt modelId="{BC12BBA7-EF22-4F5D-B559-A9F58BE558DE}" type="sibTrans" cxnId="{05AADCB4-F39C-4706-82F9-1F2D8FAE7E4C}">
      <dgm:prSet/>
      <dgm:spPr/>
      <dgm:t>
        <a:bodyPr/>
        <a:lstStyle/>
        <a:p>
          <a:endParaRPr lang="ru-RU"/>
        </a:p>
      </dgm:t>
    </dgm:pt>
    <dgm:pt modelId="{CE447018-3E1E-4F92-85C9-43D714EC899C}">
      <dgm:prSet phldrT="[Текст]" custT="1"/>
      <dgm:spPr/>
      <dgm:t>
        <a:bodyPr/>
        <a:lstStyle/>
        <a:p>
          <a:r>
            <a:rPr lang="ru-RU" sz="1600" dirty="0" smtClean="0"/>
            <a:t>до двух лет</a:t>
          </a:r>
          <a:endParaRPr lang="ru-RU" sz="1600" dirty="0"/>
        </a:p>
      </dgm:t>
    </dgm:pt>
    <dgm:pt modelId="{506DBC3B-97E2-45A4-BED6-777FB59CE527}" type="parTrans" cxnId="{D612C03A-746F-4F5E-97ED-358DB7B2624B}">
      <dgm:prSet/>
      <dgm:spPr/>
      <dgm:t>
        <a:bodyPr/>
        <a:lstStyle/>
        <a:p>
          <a:endParaRPr lang="ru-RU"/>
        </a:p>
      </dgm:t>
    </dgm:pt>
    <dgm:pt modelId="{C0F011FF-49A9-4EFD-B3E7-75F3C6798E42}" type="sibTrans" cxnId="{D612C03A-746F-4F5E-97ED-358DB7B2624B}">
      <dgm:prSet/>
      <dgm:spPr/>
      <dgm:t>
        <a:bodyPr/>
        <a:lstStyle/>
        <a:p>
          <a:endParaRPr lang="ru-RU"/>
        </a:p>
      </dgm:t>
    </dgm:pt>
    <dgm:pt modelId="{2FBDD631-2C7F-4DA9-9773-5B2C096EC91C}">
      <dgm:prSet phldrT="[Текст]"/>
      <dgm:spPr/>
      <dgm:t>
        <a:bodyPr/>
        <a:lstStyle/>
        <a:p>
          <a:pPr marL="0" marR="0" lvl="0" indent="0" defTabSz="311150" fontAlgn="auto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defRPr/>
          </a:pPr>
          <a:r>
            <a:rPr lang="ru-RU" dirty="0" smtClean="0"/>
            <a:t>Организации – субъекты деятельности в сфере промышленности или сельскохозяйственные товаропроизводители - участники программы деятельности «</a:t>
          </a:r>
          <a:r>
            <a:rPr lang="ru-RU" dirty="0" err="1" smtClean="0"/>
            <a:t>СиббиоНОЦ</a:t>
          </a:r>
          <a:r>
            <a:rPr lang="ru-RU" dirty="0" smtClean="0"/>
            <a:t>» от 15.11.2023,  </a:t>
          </a:r>
        </a:p>
        <a:p>
          <a:pPr marL="0" marR="0" lvl="0" indent="0" defTabSz="311150" fontAlgn="auto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defRPr/>
          </a:pPr>
          <a:r>
            <a:rPr lang="ru-RU" dirty="0" smtClean="0"/>
            <a:t>не имеющие ОКВЭД 72.1, действующие не менее 1 года до даты подачи заявки на конкурс</a:t>
          </a:r>
        </a:p>
      </dgm:t>
    </dgm:pt>
    <dgm:pt modelId="{FE990F17-2D5F-4190-935D-3CB533DDC26C}" type="sibTrans" cxnId="{1AA40B50-E1D4-45E1-8522-338DAE1B7CA7}">
      <dgm:prSet/>
      <dgm:spPr/>
      <dgm:t>
        <a:bodyPr/>
        <a:lstStyle/>
        <a:p>
          <a:endParaRPr lang="ru-RU"/>
        </a:p>
      </dgm:t>
    </dgm:pt>
    <dgm:pt modelId="{F6F8FF0D-D88C-47FB-B508-D42DE4C51C62}" type="parTrans" cxnId="{1AA40B50-E1D4-45E1-8522-338DAE1B7CA7}">
      <dgm:prSet/>
      <dgm:spPr/>
      <dgm:t>
        <a:bodyPr/>
        <a:lstStyle/>
        <a:p>
          <a:endParaRPr lang="ru-RU"/>
        </a:p>
      </dgm:t>
    </dgm:pt>
    <dgm:pt modelId="{4AF2F4ED-E1C0-4181-B754-3C4ED3BA0DEF}">
      <dgm:prSet phldrT="[Текст]"/>
      <dgm:spPr/>
      <dgm:t>
        <a:bodyPr/>
        <a:lstStyle/>
        <a:p>
          <a:r>
            <a:rPr lang="ru-RU" dirty="0" smtClean="0"/>
            <a:t>заказные НИР и (или) ОКР в НИИ и (или) вузах – не менее 20% собственных средств</a:t>
          </a:r>
          <a:endParaRPr lang="ru-RU" dirty="0"/>
        </a:p>
      </dgm:t>
    </dgm:pt>
    <dgm:pt modelId="{A13236DD-0D49-4F9E-B506-F8B4D501B9A4}" type="parTrans" cxnId="{E00D27B3-0632-48A5-9440-476A561849EB}">
      <dgm:prSet/>
      <dgm:spPr/>
      <dgm:t>
        <a:bodyPr/>
        <a:lstStyle/>
        <a:p>
          <a:endParaRPr lang="ru-RU"/>
        </a:p>
      </dgm:t>
    </dgm:pt>
    <dgm:pt modelId="{38796676-4BAB-4ABB-8B17-6916CBC6A29B}" type="sibTrans" cxnId="{E00D27B3-0632-48A5-9440-476A561849EB}">
      <dgm:prSet/>
      <dgm:spPr/>
      <dgm:t>
        <a:bodyPr/>
        <a:lstStyle/>
        <a:p>
          <a:endParaRPr lang="ru-RU"/>
        </a:p>
      </dgm:t>
    </dgm:pt>
    <dgm:pt modelId="{464B7BBE-C37D-4974-A34D-7CEF938D1A92}">
      <dgm:prSet phldrT="[Текст]" custT="1"/>
      <dgm:spPr/>
      <dgm:t>
        <a:bodyPr/>
        <a:lstStyle/>
        <a:p>
          <a:r>
            <a:rPr lang="ru-RU" sz="1200" dirty="0" smtClean="0"/>
            <a:t>внутренние НИР и (или) ОКР – </a:t>
          </a:r>
          <a:r>
            <a:rPr lang="ru-RU" sz="1200" dirty="0" smtClean="0"/>
            <a:t>до </a:t>
          </a:r>
          <a:r>
            <a:rPr lang="ru-RU" sz="1200" dirty="0" smtClean="0"/>
            <a:t>50% собственных средств</a:t>
          </a:r>
          <a:endParaRPr lang="ru-RU" sz="1200" dirty="0"/>
        </a:p>
      </dgm:t>
    </dgm:pt>
    <dgm:pt modelId="{84741072-4071-4868-94D2-9FFC2AC94CBE}" type="parTrans" cxnId="{87FF4605-4839-4119-9D11-5E3D113DF396}">
      <dgm:prSet/>
      <dgm:spPr/>
      <dgm:t>
        <a:bodyPr/>
        <a:lstStyle/>
        <a:p>
          <a:endParaRPr lang="ru-RU"/>
        </a:p>
      </dgm:t>
    </dgm:pt>
    <dgm:pt modelId="{79AEF2FE-939C-4E49-BAE3-37D2F0823C86}" type="sibTrans" cxnId="{87FF4605-4839-4119-9D11-5E3D113DF396}">
      <dgm:prSet/>
      <dgm:spPr/>
      <dgm:t>
        <a:bodyPr/>
        <a:lstStyle/>
        <a:p>
          <a:endParaRPr lang="ru-RU"/>
        </a:p>
      </dgm:t>
    </dgm:pt>
    <dgm:pt modelId="{8B795473-93D1-4453-8887-DB57FEEC1A6E}">
      <dgm:prSet phldrT="[Текст]" custT="1"/>
      <dgm:spPr/>
      <dgm:t>
        <a:bodyPr/>
        <a:lstStyle/>
        <a:p>
          <a:r>
            <a:rPr lang="ru-RU" sz="1200" dirty="0" smtClean="0"/>
            <a:t>заказные НИР и (или) ОКР в НИИ и (или) вузах – не менее 20% собственных средств</a:t>
          </a:r>
          <a:endParaRPr lang="ru-RU" sz="1200" dirty="0"/>
        </a:p>
      </dgm:t>
    </dgm:pt>
    <dgm:pt modelId="{3A7B2BBF-1436-4201-AAB3-795487B8120E}" type="parTrans" cxnId="{923C111D-615D-4048-8040-8B04B6FB3C53}">
      <dgm:prSet/>
      <dgm:spPr/>
      <dgm:t>
        <a:bodyPr/>
        <a:lstStyle/>
        <a:p>
          <a:endParaRPr lang="ru-RU"/>
        </a:p>
      </dgm:t>
    </dgm:pt>
    <dgm:pt modelId="{FA0EDF15-B99A-4C65-A210-A21E5ED1DD05}" type="sibTrans" cxnId="{923C111D-615D-4048-8040-8B04B6FB3C53}">
      <dgm:prSet/>
      <dgm:spPr/>
      <dgm:t>
        <a:bodyPr/>
        <a:lstStyle/>
        <a:p>
          <a:endParaRPr lang="ru-RU"/>
        </a:p>
      </dgm:t>
    </dgm:pt>
    <dgm:pt modelId="{907834DD-74CC-4EFF-8C4B-D373A3AA6E84}">
      <dgm:prSet phldrT="[Текст]" custT="1"/>
      <dgm:spPr/>
      <dgm:t>
        <a:bodyPr/>
        <a:lstStyle/>
        <a:p>
          <a:r>
            <a:rPr lang="ru-RU" sz="1600" dirty="0" smtClean="0"/>
            <a:t>по приоритетным направлениям</a:t>
          </a:r>
          <a:endParaRPr lang="ru-RU" sz="1600" dirty="0"/>
        </a:p>
      </dgm:t>
    </dgm:pt>
    <dgm:pt modelId="{F903548E-0934-4228-98FC-CBED46C240B6}" type="parTrans" cxnId="{9DD7362D-627C-459A-B71B-58DB0BF1647B}">
      <dgm:prSet/>
      <dgm:spPr/>
      <dgm:t>
        <a:bodyPr/>
        <a:lstStyle/>
        <a:p>
          <a:endParaRPr lang="ru-RU"/>
        </a:p>
      </dgm:t>
    </dgm:pt>
    <dgm:pt modelId="{B6682BD5-C93E-4539-90E7-51475A433800}" type="sibTrans" cxnId="{9DD7362D-627C-459A-B71B-58DB0BF1647B}">
      <dgm:prSet/>
      <dgm:spPr/>
      <dgm:t>
        <a:bodyPr/>
        <a:lstStyle/>
        <a:p>
          <a:endParaRPr lang="ru-RU"/>
        </a:p>
      </dgm:t>
    </dgm:pt>
    <dgm:pt modelId="{E0FEF794-A053-4EF3-9EED-1DDC44010A3A}">
      <dgm:prSet phldrT="[Текст]" custT="1"/>
      <dgm:spPr/>
      <dgm:t>
        <a:bodyPr/>
        <a:lstStyle/>
        <a:p>
          <a:r>
            <a:rPr lang="ru-RU" sz="1600" dirty="0" smtClean="0"/>
            <a:t>в рамках программы </a:t>
          </a:r>
          <a:r>
            <a:rPr lang="ru-RU" sz="1600" dirty="0" err="1" smtClean="0"/>
            <a:t>СиббиоНОЦ</a:t>
          </a:r>
          <a:endParaRPr lang="ru-RU" sz="1600" dirty="0"/>
        </a:p>
      </dgm:t>
    </dgm:pt>
    <dgm:pt modelId="{357B8710-D805-4495-8093-26D295652E2C}" type="parTrans" cxnId="{A443568B-E809-4101-9C31-6E1315763701}">
      <dgm:prSet/>
      <dgm:spPr/>
      <dgm:t>
        <a:bodyPr/>
        <a:lstStyle/>
        <a:p>
          <a:endParaRPr lang="ru-RU"/>
        </a:p>
      </dgm:t>
    </dgm:pt>
    <dgm:pt modelId="{197C6406-68DF-407B-A365-BAAF5DA3EC1C}" type="sibTrans" cxnId="{A443568B-E809-4101-9C31-6E1315763701}">
      <dgm:prSet/>
      <dgm:spPr/>
      <dgm:t>
        <a:bodyPr/>
        <a:lstStyle/>
        <a:p>
          <a:endParaRPr lang="ru-RU"/>
        </a:p>
      </dgm:t>
    </dgm:pt>
    <dgm:pt modelId="{A6949DD8-F6D5-4975-AA46-AD78017E2DAA}">
      <dgm:prSet phldrT="[Текст]" custT="1"/>
      <dgm:spPr/>
      <dgm:t>
        <a:bodyPr/>
        <a:lstStyle/>
        <a:p>
          <a:r>
            <a:rPr lang="ru-RU" sz="1600" dirty="0" smtClean="0"/>
            <a:t>в рамках программы </a:t>
          </a:r>
          <a:r>
            <a:rPr lang="ru-RU" sz="1600" dirty="0" err="1" smtClean="0"/>
            <a:t>СиббиоНОЦ</a:t>
          </a:r>
          <a:endParaRPr lang="ru-RU" sz="1600" dirty="0"/>
        </a:p>
      </dgm:t>
    </dgm:pt>
    <dgm:pt modelId="{4D5FECD1-0641-4A4B-B918-A9875E5B966F}" type="parTrans" cxnId="{D040CD09-9914-48D2-A687-8F76DC578A16}">
      <dgm:prSet/>
      <dgm:spPr/>
      <dgm:t>
        <a:bodyPr/>
        <a:lstStyle/>
        <a:p>
          <a:endParaRPr lang="ru-RU"/>
        </a:p>
      </dgm:t>
    </dgm:pt>
    <dgm:pt modelId="{910E1F63-9859-4D8E-9DD9-203F6EB7F23B}" type="sibTrans" cxnId="{D040CD09-9914-48D2-A687-8F76DC578A16}">
      <dgm:prSet/>
      <dgm:spPr/>
      <dgm:t>
        <a:bodyPr/>
        <a:lstStyle/>
        <a:p>
          <a:endParaRPr lang="ru-RU"/>
        </a:p>
      </dgm:t>
    </dgm:pt>
    <dgm:pt modelId="{FB1F9CE9-78FF-4914-9448-00869824144B}" type="pres">
      <dgm:prSet presAssocID="{E9F63AB6-B018-4C45-AD95-BF4AE3E5FD8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6DB4D6-5F9C-416E-BC43-65BE2F010E84}" type="pres">
      <dgm:prSet presAssocID="{B1B877B5-E6B4-4ACD-8D46-590D18A1FEFB}" presName="compNode" presStyleCnt="0"/>
      <dgm:spPr/>
    </dgm:pt>
    <dgm:pt modelId="{1F5E7D26-0B88-4E91-84D2-1E31F8DC8B66}" type="pres">
      <dgm:prSet presAssocID="{B1B877B5-E6B4-4ACD-8D46-590D18A1FEFB}" presName="aNode" presStyleLbl="bgShp" presStyleIdx="0" presStyleCnt="3" custLinFactNeighborY="286"/>
      <dgm:spPr/>
      <dgm:t>
        <a:bodyPr/>
        <a:lstStyle/>
        <a:p>
          <a:endParaRPr lang="ru-RU"/>
        </a:p>
      </dgm:t>
    </dgm:pt>
    <dgm:pt modelId="{81931F45-E92F-4FA6-A405-C63D8BBD08BC}" type="pres">
      <dgm:prSet presAssocID="{B1B877B5-E6B4-4ACD-8D46-590D18A1FEFB}" presName="textNode" presStyleLbl="bgShp" presStyleIdx="0" presStyleCnt="3"/>
      <dgm:spPr/>
      <dgm:t>
        <a:bodyPr/>
        <a:lstStyle/>
        <a:p>
          <a:endParaRPr lang="ru-RU"/>
        </a:p>
      </dgm:t>
    </dgm:pt>
    <dgm:pt modelId="{206BE97B-4BE3-40A0-A316-301A1A166EA3}" type="pres">
      <dgm:prSet presAssocID="{B1B877B5-E6B4-4ACD-8D46-590D18A1FEFB}" presName="compChildNode" presStyleCnt="0"/>
      <dgm:spPr/>
    </dgm:pt>
    <dgm:pt modelId="{EFA68B83-DFDB-4F30-AF91-230C79776838}" type="pres">
      <dgm:prSet presAssocID="{B1B877B5-E6B4-4ACD-8D46-590D18A1FEFB}" presName="theInnerList" presStyleCnt="0"/>
      <dgm:spPr/>
    </dgm:pt>
    <dgm:pt modelId="{CFA550AB-1504-4CD6-ADE8-6DB4B8256E57}" type="pres">
      <dgm:prSet presAssocID="{116CCDE6-63EF-4DDB-AD0E-096571AFB6C2}" presName="childNode" presStyleLbl="node1" presStyleIdx="0" presStyleCnt="12" custScaleY="19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0B6B2-0969-494F-8219-2DD0E8C9C522}" type="pres">
      <dgm:prSet presAssocID="{116CCDE6-63EF-4DDB-AD0E-096571AFB6C2}" presName="aSpace2" presStyleCnt="0"/>
      <dgm:spPr/>
    </dgm:pt>
    <dgm:pt modelId="{36448A3C-03F7-4485-BC27-51EED2B5121C}" type="pres">
      <dgm:prSet presAssocID="{2EEE0CB6-0286-48A4-B403-4808B320125C}" presName="childNode" presStyleLbl="node1" presStyleIdx="1" presStyleCnt="12" custScaleY="23646" custLinFactNeighborY="-1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64023-A8F3-446A-8D80-63D2BD47068A}" type="pres">
      <dgm:prSet presAssocID="{2EEE0CB6-0286-48A4-B403-4808B320125C}" presName="aSpace2" presStyleCnt="0"/>
      <dgm:spPr/>
    </dgm:pt>
    <dgm:pt modelId="{ACE9D901-07AA-4573-A6FE-048F41FDAFCC}" type="pres">
      <dgm:prSet presAssocID="{4AF2F4ED-E1C0-4181-B754-3C4ED3BA0DEF}" presName="childNode" presStyleLbl="node1" presStyleIdx="2" presStyleCnt="12" custScaleY="3050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B0C8A-AC44-4DCD-9537-B4A64BA89C1D}" type="pres">
      <dgm:prSet presAssocID="{4AF2F4ED-E1C0-4181-B754-3C4ED3BA0DEF}" presName="aSpace2" presStyleCnt="0"/>
      <dgm:spPr/>
    </dgm:pt>
    <dgm:pt modelId="{F3AF33AB-511F-40E3-BD0D-C9393F42DDF5}" type="pres">
      <dgm:prSet presAssocID="{907834DD-74CC-4EFF-8C4B-D373A3AA6E84}" presName="childNode" presStyleLbl="node1" presStyleIdx="3" presStyleCnt="12" custScaleY="23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E0C09-1C28-4975-BA8A-24970FA2A72C}" type="pres">
      <dgm:prSet presAssocID="{B1B877B5-E6B4-4ACD-8D46-590D18A1FEFB}" presName="aSpace" presStyleCnt="0"/>
      <dgm:spPr/>
    </dgm:pt>
    <dgm:pt modelId="{CD6737C9-6544-419A-B456-8650456C7AD6}" type="pres">
      <dgm:prSet presAssocID="{3D5660F9-2178-40DC-A7AF-0C64A67AD33C}" presName="compNode" presStyleCnt="0"/>
      <dgm:spPr/>
    </dgm:pt>
    <dgm:pt modelId="{A8919F7B-2D1A-4EB6-8226-D27498853A71}" type="pres">
      <dgm:prSet presAssocID="{3D5660F9-2178-40DC-A7AF-0C64A67AD33C}" presName="aNode" presStyleLbl="bgShp" presStyleIdx="1" presStyleCnt="3" custLinFactNeighborY="286"/>
      <dgm:spPr/>
      <dgm:t>
        <a:bodyPr/>
        <a:lstStyle/>
        <a:p>
          <a:endParaRPr lang="ru-RU"/>
        </a:p>
      </dgm:t>
    </dgm:pt>
    <dgm:pt modelId="{266F8D4C-5BAB-43DA-8088-AD9CB7843A28}" type="pres">
      <dgm:prSet presAssocID="{3D5660F9-2178-40DC-A7AF-0C64A67AD33C}" presName="textNode" presStyleLbl="bgShp" presStyleIdx="1" presStyleCnt="3"/>
      <dgm:spPr/>
      <dgm:t>
        <a:bodyPr/>
        <a:lstStyle/>
        <a:p>
          <a:endParaRPr lang="ru-RU"/>
        </a:p>
      </dgm:t>
    </dgm:pt>
    <dgm:pt modelId="{47CBA228-FC33-47BB-9C07-11A66633F352}" type="pres">
      <dgm:prSet presAssocID="{3D5660F9-2178-40DC-A7AF-0C64A67AD33C}" presName="compChildNode" presStyleCnt="0"/>
      <dgm:spPr/>
    </dgm:pt>
    <dgm:pt modelId="{D7A3C5C6-6408-4CC1-ACFE-B90DC3F4FA73}" type="pres">
      <dgm:prSet presAssocID="{3D5660F9-2178-40DC-A7AF-0C64A67AD33C}" presName="theInnerList" presStyleCnt="0"/>
      <dgm:spPr/>
    </dgm:pt>
    <dgm:pt modelId="{4EBDEA2B-3CA7-48CC-82B3-617AFAE86712}" type="pres">
      <dgm:prSet presAssocID="{B22A0F20-633E-4145-8CC0-4911C9072185}" presName="childNode" presStyleLbl="node1" presStyleIdx="4" presStyleCnt="12" custScaleY="15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D57AF-C369-4C06-9CE1-EA381142C765}" type="pres">
      <dgm:prSet presAssocID="{B22A0F20-633E-4145-8CC0-4911C9072185}" presName="aSpace2" presStyleCnt="0"/>
      <dgm:spPr/>
    </dgm:pt>
    <dgm:pt modelId="{49C187D5-E2E0-4549-9C31-F471C805552E}" type="pres">
      <dgm:prSet presAssocID="{46BDFCCD-587E-4D30-9B52-2639FBBB83DF}" presName="childNode" presStyleLbl="node1" presStyleIdx="5" presStyleCnt="12" custScaleY="21534" custLinFactNeighborX="-1194" custLinFactNeighborY="3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AC5BD-8910-43C8-8D5E-0270C4E15615}" type="pres">
      <dgm:prSet presAssocID="{46BDFCCD-587E-4D30-9B52-2639FBBB83DF}" presName="aSpace2" presStyleCnt="0"/>
      <dgm:spPr/>
    </dgm:pt>
    <dgm:pt modelId="{E528766A-F9FE-45E1-BBD1-20418CCB3D62}" type="pres">
      <dgm:prSet presAssocID="{464B7BBE-C37D-4974-A34D-7CEF938D1A92}" presName="childNode" presStyleLbl="node1" presStyleIdx="6" presStyleCnt="12" custScaleY="2751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F6370-95E9-4FF5-AD20-9450ECD64D07}" type="pres">
      <dgm:prSet presAssocID="{464B7BBE-C37D-4974-A34D-7CEF938D1A92}" presName="aSpace2" presStyleCnt="0"/>
      <dgm:spPr/>
    </dgm:pt>
    <dgm:pt modelId="{81CAD6DF-01A4-45C8-A208-90C9195FB507}" type="pres">
      <dgm:prSet presAssocID="{E0FEF794-A053-4EF3-9EED-1DDC44010A3A}" presName="childNode" presStyleLbl="node1" presStyleIdx="7" presStyleCnt="12" custScaleY="1874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96BE1-40C5-4F6B-80F5-048A11999828}" type="pres">
      <dgm:prSet presAssocID="{3D5660F9-2178-40DC-A7AF-0C64A67AD33C}" presName="aSpace" presStyleCnt="0"/>
      <dgm:spPr/>
    </dgm:pt>
    <dgm:pt modelId="{56E19311-6FE2-4241-98CA-1E590E9F2760}" type="pres">
      <dgm:prSet presAssocID="{2FBDD631-2C7F-4DA9-9773-5B2C096EC91C}" presName="compNode" presStyleCnt="0"/>
      <dgm:spPr/>
    </dgm:pt>
    <dgm:pt modelId="{5A077F1E-A7EE-4AD0-9206-C028F1B4E9C8}" type="pres">
      <dgm:prSet presAssocID="{2FBDD631-2C7F-4DA9-9773-5B2C096EC91C}" presName="aNode" presStyleLbl="bgShp" presStyleIdx="2" presStyleCnt="3" custLinFactNeighborY="286"/>
      <dgm:spPr/>
      <dgm:t>
        <a:bodyPr/>
        <a:lstStyle/>
        <a:p>
          <a:endParaRPr lang="ru-RU"/>
        </a:p>
      </dgm:t>
    </dgm:pt>
    <dgm:pt modelId="{F3F98A92-E3AC-457F-BAAF-7AE3C8F396CE}" type="pres">
      <dgm:prSet presAssocID="{2FBDD631-2C7F-4DA9-9773-5B2C096EC91C}" presName="textNode" presStyleLbl="bgShp" presStyleIdx="2" presStyleCnt="3"/>
      <dgm:spPr/>
      <dgm:t>
        <a:bodyPr/>
        <a:lstStyle/>
        <a:p>
          <a:endParaRPr lang="ru-RU"/>
        </a:p>
      </dgm:t>
    </dgm:pt>
    <dgm:pt modelId="{59541E33-5EC2-4941-82C9-3D52EEC2D738}" type="pres">
      <dgm:prSet presAssocID="{2FBDD631-2C7F-4DA9-9773-5B2C096EC91C}" presName="compChildNode" presStyleCnt="0"/>
      <dgm:spPr/>
    </dgm:pt>
    <dgm:pt modelId="{4EB722F1-9502-49F5-AAB6-E90065C6B0BD}" type="pres">
      <dgm:prSet presAssocID="{2FBDD631-2C7F-4DA9-9773-5B2C096EC91C}" presName="theInnerList" presStyleCnt="0"/>
      <dgm:spPr/>
    </dgm:pt>
    <dgm:pt modelId="{18D17D88-5760-438B-98E6-4983F5AA008C}" type="pres">
      <dgm:prSet presAssocID="{A2F85223-733D-4D52-B9F8-DF41F931BBFE}" presName="childNode" presStyleLbl="node1" presStyleIdx="8" presStyleCnt="12" custScaleY="15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96FBB-3579-4864-B3E2-34576D2B51F3}" type="pres">
      <dgm:prSet presAssocID="{A2F85223-733D-4D52-B9F8-DF41F931BBFE}" presName="aSpace2" presStyleCnt="0"/>
      <dgm:spPr/>
    </dgm:pt>
    <dgm:pt modelId="{04160903-41E2-4C3B-94FA-CEF5A71E68E2}" type="pres">
      <dgm:prSet presAssocID="{CE447018-3E1E-4F92-85C9-43D714EC899C}" presName="childNode" presStyleLbl="node1" presStyleIdx="9" presStyleCnt="12" custScaleY="18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BFE71-5247-4010-89BE-C5720738D579}" type="pres">
      <dgm:prSet presAssocID="{CE447018-3E1E-4F92-85C9-43D714EC899C}" presName="aSpace2" presStyleCnt="0"/>
      <dgm:spPr/>
    </dgm:pt>
    <dgm:pt modelId="{CF4F9A99-5B72-4E68-B8F3-8583EDA2E3C0}" type="pres">
      <dgm:prSet presAssocID="{8B795473-93D1-4453-8887-DB57FEEC1A6E}" presName="childNode" presStyleLbl="node1" presStyleIdx="10" presStyleCnt="12" custScaleY="2358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D4D10-3859-4866-8107-E732EE8A807C}" type="pres">
      <dgm:prSet presAssocID="{8B795473-93D1-4453-8887-DB57FEEC1A6E}" presName="aSpace2" presStyleCnt="0"/>
      <dgm:spPr/>
    </dgm:pt>
    <dgm:pt modelId="{1C7CB134-6769-42CF-B24F-9C0435C989D5}" type="pres">
      <dgm:prSet presAssocID="{A6949DD8-F6D5-4975-AA46-AD78017E2DAA}" presName="childNode" presStyleLbl="node1" presStyleIdx="11" presStyleCnt="12" custScaleY="19427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E8074C-7085-4458-A161-3EF744E629D2}" srcId="{E9F63AB6-B018-4C45-AD95-BF4AE3E5FD80}" destId="{B1B877B5-E6B4-4ACD-8D46-590D18A1FEFB}" srcOrd="0" destOrd="0" parTransId="{06511E3C-9099-4C17-80DF-DDEE76A7B845}" sibTransId="{E43173E7-E93A-4CC2-98C1-1C4EDB888ACA}"/>
    <dgm:cxn modelId="{AA1D826E-08DC-4503-839F-E4CFAC9B3D41}" type="presOf" srcId="{B1B877B5-E6B4-4ACD-8D46-590D18A1FEFB}" destId="{81931F45-E92F-4FA6-A405-C63D8BBD08BC}" srcOrd="1" destOrd="0" presId="urn:microsoft.com/office/officeart/2005/8/layout/lProcess2"/>
    <dgm:cxn modelId="{A443568B-E809-4101-9C31-6E1315763701}" srcId="{3D5660F9-2178-40DC-A7AF-0C64A67AD33C}" destId="{E0FEF794-A053-4EF3-9EED-1DDC44010A3A}" srcOrd="3" destOrd="0" parTransId="{357B8710-D805-4495-8093-26D295652E2C}" sibTransId="{197C6406-68DF-407B-A365-BAAF5DA3EC1C}"/>
    <dgm:cxn modelId="{F2AEC18B-BFAF-46F4-81F8-B3A228855281}" type="presOf" srcId="{E0FEF794-A053-4EF3-9EED-1DDC44010A3A}" destId="{81CAD6DF-01A4-45C8-A208-90C9195FB507}" srcOrd="0" destOrd="0" presId="urn:microsoft.com/office/officeart/2005/8/layout/lProcess2"/>
    <dgm:cxn modelId="{923C111D-615D-4048-8040-8B04B6FB3C53}" srcId="{2FBDD631-2C7F-4DA9-9773-5B2C096EC91C}" destId="{8B795473-93D1-4453-8887-DB57FEEC1A6E}" srcOrd="2" destOrd="0" parTransId="{3A7B2BBF-1436-4201-AAB3-795487B8120E}" sibTransId="{FA0EDF15-B99A-4C65-A210-A21E5ED1DD05}"/>
    <dgm:cxn modelId="{3C6B3472-91F5-4136-A141-566EF304FE09}" type="presOf" srcId="{8B795473-93D1-4453-8887-DB57FEEC1A6E}" destId="{CF4F9A99-5B72-4E68-B8F3-8583EDA2E3C0}" srcOrd="0" destOrd="0" presId="urn:microsoft.com/office/officeart/2005/8/layout/lProcess2"/>
    <dgm:cxn modelId="{E2D2C199-66C6-42BE-8679-1F4008112A5A}" srcId="{E9F63AB6-B018-4C45-AD95-BF4AE3E5FD80}" destId="{3D5660F9-2178-40DC-A7AF-0C64A67AD33C}" srcOrd="1" destOrd="0" parTransId="{4AFE8CE6-EE18-44D1-B1EF-75613E8F05DD}" sibTransId="{FC3873FD-C6CF-455A-9F9A-CAA191D428DA}"/>
    <dgm:cxn modelId="{2FDDBD1D-CFC8-456B-82BF-DDCB056362D9}" type="presOf" srcId="{A6949DD8-F6D5-4975-AA46-AD78017E2DAA}" destId="{1C7CB134-6769-42CF-B24F-9C0435C989D5}" srcOrd="0" destOrd="0" presId="urn:microsoft.com/office/officeart/2005/8/layout/lProcess2"/>
    <dgm:cxn modelId="{D040CD09-9914-48D2-A687-8F76DC578A16}" srcId="{2FBDD631-2C7F-4DA9-9773-5B2C096EC91C}" destId="{A6949DD8-F6D5-4975-AA46-AD78017E2DAA}" srcOrd="3" destOrd="0" parTransId="{4D5FECD1-0641-4A4B-B918-A9875E5B966F}" sibTransId="{910E1F63-9859-4D8E-9DD9-203F6EB7F23B}"/>
    <dgm:cxn modelId="{920294EB-BE45-4136-A4E5-410D53B05E10}" type="presOf" srcId="{4AF2F4ED-E1C0-4181-B754-3C4ED3BA0DEF}" destId="{ACE9D901-07AA-4573-A6FE-048F41FDAFCC}" srcOrd="0" destOrd="0" presId="urn:microsoft.com/office/officeart/2005/8/layout/lProcess2"/>
    <dgm:cxn modelId="{B586D57C-B096-4B1E-8A96-331573349B5C}" type="presOf" srcId="{907834DD-74CC-4EFF-8C4B-D373A3AA6E84}" destId="{F3AF33AB-511F-40E3-BD0D-C9393F42DDF5}" srcOrd="0" destOrd="0" presId="urn:microsoft.com/office/officeart/2005/8/layout/lProcess2"/>
    <dgm:cxn modelId="{AB708F9C-BCDE-4DC7-98E0-84132DC3ED9B}" type="presOf" srcId="{2FBDD631-2C7F-4DA9-9773-5B2C096EC91C}" destId="{5A077F1E-A7EE-4AD0-9206-C028F1B4E9C8}" srcOrd="0" destOrd="0" presId="urn:microsoft.com/office/officeart/2005/8/layout/lProcess2"/>
    <dgm:cxn modelId="{AECCAF6C-7654-4A45-9B01-E1AFA1611506}" type="presOf" srcId="{116CCDE6-63EF-4DDB-AD0E-096571AFB6C2}" destId="{CFA550AB-1504-4CD6-ADE8-6DB4B8256E57}" srcOrd="0" destOrd="0" presId="urn:microsoft.com/office/officeart/2005/8/layout/lProcess2"/>
    <dgm:cxn modelId="{E00D27B3-0632-48A5-9440-476A561849EB}" srcId="{B1B877B5-E6B4-4ACD-8D46-590D18A1FEFB}" destId="{4AF2F4ED-E1C0-4181-B754-3C4ED3BA0DEF}" srcOrd="2" destOrd="0" parTransId="{A13236DD-0D49-4F9E-B506-F8B4D501B9A4}" sibTransId="{38796676-4BAB-4ABB-8B17-6916CBC6A29B}"/>
    <dgm:cxn modelId="{865CFA9E-BBA6-4FA9-A5A3-4D3E3635D063}" type="presOf" srcId="{E9F63AB6-B018-4C45-AD95-BF4AE3E5FD80}" destId="{FB1F9CE9-78FF-4914-9448-00869824144B}" srcOrd="0" destOrd="0" presId="urn:microsoft.com/office/officeart/2005/8/layout/lProcess2"/>
    <dgm:cxn modelId="{1AA40B50-E1D4-45E1-8522-338DAE1B7CA7}" srcId="{E9F63AB6-B018-4C45-AD95-BF4AE3E5FD80}" destId="{2FBDD631-2C7F-4DA9-9773-5B2C096EC91C}" srcOrd="2" destOrd="0" parTransId="{F6F8FF0D-D88C-47FB-B508-D42DE4C51C62}" sibTransId="{FE990F17-2D5F-4190-935D-3CB533DDC26C}"/>
    <dgm:cxn modelId="{371B229B-667F-4A8E-9FC3-BC3076D3143D}" srcId="{3D5660F9-2178-40DC-A7AF-0C64A67AD33C}" destId="{B22A0F20-633E-4145-8CC0-4911C9072185}" srcOrd="0" destOrd="0" parTransId="{EBD92AC0-34D8-49DA-A36D-C695B80A8301}" sibTransId="{7C186FC3-D1AE-4032-81F5-4FE4C29C8BD1}"/>
    <dgm:cxn modelId="{34F3DC4E-FD5A-45BA-84B7-3E6DF2C6CF5F}" type="presOf" srcId="{A2F85223-733D-4D52-B9F8-DF41F931BBFE}" destId="{18D17D88-5760-438B-98E6-4983F5AA008C}" srcOrd="0" destOrd="0" presId="urn:microsoft.com/office/officeart/2005/8/layout/lProcess2"/>
    <dgm:cxn modelId="{B5EF6813-0E99-411A-B4A8-E5FC848568C8}" type="presOf" srcId="{B22A0F20-633E-4145-8CC0-4911C9072185}" destId="{4EBDEA2B-3CA7-48CC-82B3-617AFAE86712}" srcOrd="0" destOrd="0" presId="urn:microsoft.com/office/officeart/2005/8/layout/lProcess2"/>
    <dgm:cxn modelId="{5FB70B88-C56C-458D-B36F-39B59965AB56}" type="presOf" srcId="{B1B877B5-E6B4-4ACD-8D46-590D18A1FEFB}" destId="{1F5E7D26-0B88-4E91-84D2-1E31F8DC8B66}" srcOrd="0" destOrd="0" presId="urn:microsoft.com/office/officeart/2005/8/layout/lProcess2"/>
    <dgm:cxn modelId="{486F6BDB-EAF1-42F7-9FC4-FF3E15A44502}" type="presOf" srcId="{46BDFCCD-587E-4D30-9B52-2639FBBB83DF}" destId="{49C187D5-E2E0-4549-9C31-F471C805552E}" srcOrd="0" destOrd="0" presId="urn:microsoft.com/office/officeart/2005/8/layout/lProcess2"/>
    <dgm:cxn modelId="{D396D8EA-DCBC-40A1-8C87-C6449DB713CB}" type="presOf" srcId="{464B7BBE-C37D-4974-A34D-7CEF938D1A92}" destId="{E528766A-F9FE-45E1-BBD1-20418CCB3D62}" srcOrd="0" destOrd="0" presId="urn:microsoft.com/office/officeart/2005/8/layout/lProcess2"/>
    <dgm:cxn modelId="{82533D62-056E-4B05-8023-13AC5B476376}" srcId="{B1B877B5-E6B4-4ACD-8D46-590D18A1FEFB}" destId="{2EEE0CB6-0286-48A4-B403-4808B320125C}" srcOrd="1" destOrd="0" parTransId="{8DB8FC0A-16FF-423E-957E-2C7A1A02FAFC}" sibTransId="{0B673528-44A1-4BA5-93B0-9D938680BC9E}"/>
    <dgm:cxn modelId="{D612C03A-746F-4F5E-97ED-358DB7B2624B}" srcId="{2FBDD631-2C7F-4DA9-9773-5B2C096EC91C}" destId="{CE447018-3E1E-4F92-85C9-43D714EC899C}" srcOrd="1" destOrd="0" parTransId="{506DBC3B-97E2-45A4-BED6-777FB59CE527}" sibTransId="{C0F011FF-49A9-4EFD-B3E7-75F3C6798E42}"/>
    <dgm:cxn modelId="{9DD7362D-627C-459A-B71B-58DB0BF1647B}" srcId="{B1B877B5-E6B4-4ACD-8D46-590D18A1FEFB}" destId="{907834DD-74CC-4EFF-8C4B-D373A3AA6E84}" srcOrd="3" destOrd="0" parTransId="{F903548E-0934-4228-98FC-CBED46C240B6}" sibTransId="{B6682BD5-C93E-4539-90E7-51475A433800}"/>
    <dgm:cxn modelId="{0B79F794-E94A-4CC8-9165-CD10A3D6A29B}" srcId="{B1B877B5-E6B4-4ACD-8D46-590D18A1FEFB}" destId="{116CCDE6-63EF-4DDB-AD0E-096571AFB6C2}" srcOrd="0" destOrd="0" parTransId="{31A74A92-3C82-4B53-950C-BAD3E445AF54}" sibTransId="{FDCB1984-627E-4D25-BA14-41EE2A23D623}"/>
    <dgm:cxn modelId="{05AADCB4-F39C-4706-82F9-1F2D8FAE7E4C}" srcId="{2FBDD631-2C7F-4DA9-9773-5B2C096EC91C}" destId="{A2F85223-733D-4D52-B9F8-DF41F931BBFE}" srcOrd="0" destOrd="0" parTransId="{4557C514-C072-410B-B74E-DED39965FB6B}" sibTransId="{BC12BBA7-EF22-4F5D-B559-A9F58BE558DE}"/>
    <dgm:cxn modelId="{3F9B402B-7D2D-4158-8AD1-0A37D50845B0}" srcId="{3D5660F9-2178-40DC-A7AF-0C64A67AD33C}" destId="{46BDFCCD-587E-4D30-9B52-2639FBBB83DF}" srcOrd="1" destOrd="0" parTransId="{1C0A7773-6777-4786-B76B-0572E7CF345A}" sibTransId="{C1623465-1CDB-49E3-936F-D7719A866CF9}"/>
    <dgm:cxn modelId="{77F210D1-2640-484C-B16F-97378350CD63}" type="presOf" srcId="{3D5660F9-2178-40DC-A7AF-0C64A67AD33C}" destId="{266F8D4C-5BAB-43DA-8088-AD9CB7843A28}" srcOrd="1" destOrd="0" presId="urn:microsoft.com/office/officeart/2005/8/layout/lProcess2"/>
    <dgm:cxn modelId="{0CD4F46F-8C9C-4E4B-B473-C4A30DEE7D44}" type="presOf" srcId="{2EEE0CB6-0286-48A4-B403-4808B320125C}" destId="{36448A3C-03F7-4485-BC27-51EED2B5121C}" srcOrd="0" destOrd="0" presId="urn:microsoft.com/office/officeart/2005/8/layout/lProcess2"/>
    <dgm:cxn modelId="{4B2015EE-DA36-48CF-942E-A2D161F12E15}" type="presOf" srcId="{CE447018-3E1E-4F92-85C9-43D714EC899C}" destId="{04160903-41E2-4C3B-94FA-CEF5A71E68E2}" srcOrd="0" destOrd="0" presId="urn:microsoft.com/office/officeart/2005/8/layout/lProcess2"/>
    <dgm:cxn modelId="{08480DA1-9C2D-4EB8-AD01-047B29D046E5}" type="presOf" srcId="{2FBDD631-2C7F-4DA9-9773-5B2C096EC91C}" destId="{F3F98A92-E3AC-457F-BAAF-7AE3C8F396CE}" srcOrd="1" destOrd="0" presId="urn:microsoft.com/office/officeart/2005/8/layout/lProcess2"/>
    <dgm:cxn modelId="{229F3ACB-C862-4F8C-886B-A657F747D1F2}" type="presOf" srcId="{3D5660F9-2178-40DC-A7AF-0C64A67AD33C}" destId="{A8919F7B-2D1A-4EB6-8226-D27498853A71}" srcOrd="0" destOrd="0" presId="urn:microsoft.com/office/officeart/2005/8/layout/lProcess2"/>
    <dgm:cxn modelId="{87FF4605-4839-4119-9D11-5E3D113DF396}" srcId="{3D5660F9-2178-40DC-A7AF-0C64A67AD33C}" destId="{464B7BBE-C37D-4974-A34D-7CEF938D1A92}" srcOrd="2" destOrd="0" parTransId="{84741072-4071-4868-94D2-9FFC2AC94CBE}" sibTransId="{79AEF2FE-939C-4E49-BAE3-37D2F0823C86}"/>
    <dgm:cxn modelId="{6A6A9C89-EC13-48FF-A854-DA83A5115160}" type="presParOf" srcId="{FB1F9CE9-78FF-4914-9448-00869824144B}" destId="{256DB4D6-5F9C-416E-BC43-65BE2F010E84}" srcOrd="0" destOrd="0" presId="urn:microsoft.com/office/officeart/2005/8/layout/lProcess2"/>
    <dgm:cxn modelId="{75D3AC26-3E05-473F-B76F-137E4F05D61C}" type="presParOf" srcId="{256DB4D6-5F9C-416E-BC43-65BE2F010E84}" destId="{1F5E7D26-0B88-4E91-84D2-1E31F8DC8B66}" srcOrd="0" destOrd="0" presId="urn:microsoft.com/office/officeart/2005/8/layout/lProcess2"/>
    <dgm:cxn modelId="{21312C36-AC1D-4F4D-84A6-6BF17D3CF964}" type="presParOf" srcId="{256DB4D6-5F9C-416E-BC43-65BE2F010E84}" destId="{81931F45-E92F-4FA6-A405-C63D8BBD08BC}" srcOrd="1" destOrd="0" presId="urn:microsoft.com/office/officeart/2005/8/layout/lProcess2"/>
    <dgm:cxn modelId="{9D7AD106-38C5-4DE1-AC04-8109D6374E3F}" type="presParOf" srcId="{256DB4D6-5F9C-416E-BC43-65BE2F010E84}" destId="{206BE97B-4BE3-40A0-A316-301A1A166EA3}" srcOrd="2" destOrd="0" presId="urn:microsoft.com/office/officeart/2005/8/layout/lProcess2"/>
    <dgm:cxn modelId="{2C0AC743-1027-4E16-A574-C3BAE9DC0A57}" type="presParOf" srcId="{206BE97B-4BE3-40A0-A316-301A1A166EA3}" destId="{EFA68B83-DFDB-4F30-AF91-230C79776838}" srcOrd="0" destOrd="0" presId="urn:microsoft.com/office/officeart/2005/8/layout/lProcess2"/>
    <dgm:cxn modelId="{27B31FF1-79E3-4C3E-AD5E-26BB694CEEFA}" type="presParOf" srcId="{EFA68B83-DFDB-4F30-AF91-230C79776838}" destId="{CFA550AB-1504-4CD6-ADE8-6DB4B8256E57}" srcOrd="0" destOrd="0" presId="urn:microsoft.com/office/officeart/2005/8/layout/lProcess2"/>
    <dgm:cxn modelId="{EBD0A27C-CF9C-40FE-AAE1-CEBA5A07A4BF}" type="presParOf" srcId="{EFA68B83-DFDB-4F30-AF91-230C79776838}" destId="{9EB0B6B2-0969-494F-8219-2DD0E8C9C522}" srcOrd="1" destOrd="0" presId="urn:microsoft.com/office/officeart/2005/8/layout/lProcess2"/>
    <dgm:cxn modelId="{659ECA3D-9571-4AFD-B1A1-819F416D91B7}" type="presParOf" srcId="{EFA68B83-DFDB-4F30-AF91-230C79776838}" destId="{36448A3C-03F7-4485-BC27-51EED2B5121C}" srcOrd="2" destOrd="0" presId="urn:microsoft.com/office/officeart/2005/8/layout/lProcess2"/>
    <dgm:cxn modelId="{5FF1DE2E-8254-48A1-8E80-C4C0E32FF4D4}" type="presParOf" srcId="{EFA68B83-DFDB-4F30-AF91-230C79776838}" destId="{D9264023-A8F3-446A-8D80-63D2BD47068A}" srcOrd="3" destOrd="0" presId="urn:microsoft.com/office/officeart/2005/8/layout/lProcess2"/>
    <dgm:cxn modelId="{44DEDB42-1D7A-4490-9E38-EEC1A8E6D6CB}" type="presParOf" srcId="{EFA68B83-DFDB-4F30-AF91-230C79776838}" destId="{ACE9D901-07AA-4573-A6FE-048F41FDAFCC}" srcOrd="4" destOrd="0" presId="urn:microsoft.com/office/officeart/2005/8/layout/lProcess2"/>
    <dgm:cxn modelId="{5E223504-22DE-4D1D-8F0D-FC4E58EB9335}" type="presParOf" srcId="{EFA68B83-DFDB-4F30-AF91-230C79776838}" destId="{F4CB0C8A-AC44-4DCD-9537-B4A64BA89C1D}" srcOrd="5" destOrd="0" presId="urn:microsoft.com/office/officeart/2005/8/layout/lProcess2"/>
    <dgm:cxn modelId="{E02A044E-8673-47CC-A4F1-6B4182D95B9E}" type="presParOf" srcId="{EFA68B83-DFDB-4F30-AF91-230C79776838}" destId="{F3AF33AB-511F-40E3-BD0D-C9393F42DDF5}" srcOrd="6" destOrd="0" presId="urn:microsoft.com/office/officeart/2005/8/layout/lProcess2"/>
    <dgm:cxn modelId="{405A3C73-D0EA-4551-BF9E-55B687EA5325}" type="presParOf" srcId="{FB1F9CE9-78FF-4914-9448-00869824144B}" destId="{0FDE0C09-1C28-4975-BA8A-24970FA2A72C}" srcOrd="1" destOrd="0" presId="urn:microsoft.com/office/officeart/2005/8/layout/lProcess2"/>
    <dgm:cxn modelId="{51DAD290-6CDF-4F80-84F7-41046306D450}" type="presParOf" srcId="{FB1F9CE9-78FF-4914-9448-00869824144B}" destId="{CD6737C9-6544-419A-B456-8650456C7AD6}" srcOrd="2" destOrd="0" presId="urn:microsoft.com/office/officeart/2005/8/layout/lProcess2"/>
    <dgm:cxn modelId="{2288E07D-C075-4EBB-9284-BC1CB20DE843}" type="presParOf" srcId="{CD6737C9-6544-419A-B456-8650456C7AD6}" destId="{A8919F7B-2D1A-4EB6-8226-D27498853A71}" srcOrd="0" destOrd="0" presId="urn:microsoft.com/office/officeart/2005/8/layout/lProcess2"/>
    <dgm:cxn modelId="{A2069718-640D-4C90-9005-920182963EFF}" type="presParOf" srcId="{CD6737C9-6544-419A-B456-8650456C7AD6}" destId="{266F8D4C-5BAB-43DA-8088-AD9CB7843A28}" srcOrd="1" destOrd="0" presId="urn:microsoft.com/office/officeart/2005/8/layout/lProcess2"/>
    <dgm:cxn modelId="{120A65F0-D7A0-425C-B3ED-4E06D59614AB}" type="presParOf" srcId="{CD6737C9-6544-419A-B456-8650456C7AD6}" destId="{47CBA228-FC33-47BB-9C07-11A66633F352}" srcOrd="2" destOrd="0" presId="urn:microsoft.com/office/officeart/2005/8/layout/lProcess2"/>
    <dgm:cxn modelId="{6E2919A3-4999-473F-BC8A-4B527320813D}" type="presParOf" srcId="{47CBA228-FC33-47BB-9C07-11A66633F352}" destId="{D7A3C5C6-6408-4CC1-ACFE-B90DC3F4FA73}" srcOrd="0" destOrd="0" presId="urn:microsoft.com/office/officeart/2005/8/layout/lProcess2"/>
    <dgm:cxn modelId="{21313486-F2AF-40EF-B1E7-E021B7171A24}" type="presParOf" srcId="{D7A3C5C6-6408-4CC1-ACFE-B90DC3F4FA73}" destId="{4EBDEA2B-3CA7-48CC-82B3-617AFAE86712}" srcOrd="0" destOrd="0" presId="urn:microsoft.com/office/officeart/2005/8/layout/lProcess2"/>
    <dgm:cxn modelId="{0109F56C-C6ED-49DF-9204-6F1D97D7D9FE}" type="presParOf" srcId="{D7A3C5C6-6408-4CC1-ACFE-B90DC3F4FA73}" destId="{744D57AF-C369-4C06-9CE1-EA381142C765}" srcOrd="1" destOrd="0" presId="urn:microsoft.com/office/officeart/2005/8/layout/lProcess2"/>
    <dgm:cxn modelId="{0C889C74-50A9-4E71-BD07-B25F625E78D1}" type="presParOf" srcId="{D7A3C5C6-6408-4CC1-ACFE-B90DC3F4FA73}" destId="{49C187D5-E2E0-4549-9C31-F471C805552E}" srcOrd="2" destOrd="0" presId="urn:microsoft.com/office/officeart/2005/8/layout/lProcess2"/>
    <dgm:cxn modelId="{DEA6F556-7895-4D7A-92D5-441D21BB1FC5}" type="presParOf" srcId="{D7A3C5C6-6408-4CC1-ACFE-B90DC3F4FA73}" destId="{FD5AC5BD-8910-43C8-8D5E-0270C4E15615}" srcOrd="3" destOrd="0" presId="urn:microsoft.com/office/officeart/2005/8/layout/lProcess2"/>
    <dgm:cxn modelId="{5DBF69C0-3E63-4F0F-9DC2-614F0565BE2C}" type="presParOf" srcId="{D7A3C5C6-6408-4CC1-ACFE-B90DC3F4FA73}" destId="{E528766A-F9FE-45E1-BBD1-20418CCB3D62}" srcOrd="4" destOrd="0" presId="urn:microsoft.com/office/officeart/2005/8/layout/lProcess2"/>
    <dgm:cxn modelId="{391547FC-9393-4CE1-B24B-26510A842FEE}" type="presParOf" srcId="{D7A3C5C6-6408-4CC1-ACFE-B90DC3F4FA73}" destId="{178F6370-95E9-4FF5-AD20-9450ECD64D07}" srcOrd="5" destOrd="0" presId="urn:microsoft.com/office/officeart/2005/8/layout/lProcess2"/>
    <dgm:cxn modelId="{E4B389ED-BB79-482F-8D3D-8205FDA5F9FD}" type="presParOf" srcId="{D7A3C5C6-6408-4CC1-ACFE-B90DC3F4FA73}" destId="{81CAD6DF-01A4-45C8-A208-90C9195FB507}" srcOrd="6" destOrd="0" presId="urn:microsoft.com/office/officeart/2005/8/layout/lProcess2"/>
    <dgm:cxn modelId="{636F9ABD-9E9F-4150-8F1C-A6F13288DBAC}" type="presParOf" srcId="{FB1F9CE9-78FF-4914-9448-00869824144B}" destId="{C8396BE1-40C5-4F6B-80F5-048A11999828}" srcOrd="3" destOrd="0" presId="urn:microsoft.com/office/officeart/2005/8/layout/lProcess2"/>
    <dgm:cxn modelId="{A91AC05B-8EBF-4F39-8DAA-7DEB902D9DDA}" type="presParOf" srcId="{FB1F9CE9-78FF-4914-9448-00869824144B}" destId="{56E19311-6FE2-4241-98CA-1E590E9F2760}" srcOrd="4" destOrd="0" presId="urn:microsoft.com/office/officeart/2005/8/layout/lProcess2"/>
    <dgm:cxn modelId="{006375D7-DC92-416C-8599-0A5A0F79B51A}" type="presParOf" srcId="{56E19311-6FE2-4241-98CA-1E590E9F2760}" destId="{5A077F1E-A7EE-4AD0-9206-C028F1B4E9C8}" srcOrd="0" destOrd="0" presId="urn:microsoft.com/office/officeart/2005/8/layout/lProcess2"/>
    <dgm:cxn modelId="{991CDC5B-2A5E-4F08-A09E-9D5412B67768}" type="presParOf" srcId="{56E19311-6FE2-4241-98CA-1E590E9F2760}" destId="{F3F98A92-E3AC-457F-BAAF-7AE3C8F396CE}" srcOrd="1" destOrd="0" presId="urn:microsoft.com/office/officeart/2005/8/layout/lProcess2"/>
    <dgm:cxn modelId="{0CCE0049-781B-4475-9E8A-F905D506D151}" type="presParOf" srcId="{56E19311-6FE2-4241-98CA-1E590E9F2760}" destId="{59541E33-5EC2-4941-82C9-3D52EEC2D738}" srcOrd="2" destOrd="0" presId="urn:microsoft.com/office/officeart/2005/8/layout/lProcess2"/>
    <dgm:cxn modelId="{D7CB1CBD-0212-4BE5-B1CD-E439BDF9102F}" type="presParOf" srcId="{59541E33-5EC2-4941-82C9-3D52EEC2D738}" destId="{4EB722F1-9502-49F5-AAB6-E90065C6B0BD}" srcOrd="0" destOrd="0" presId="urn:microsoft.com/office/officeart/2005/8/layout/lProcess2"/>
    <dgm:cxn modelId="{53FA37DD-E2C2-48BA-AD8E-F30D5A90C556}" type="presParOf" srcId="{4EB722F1-9502-49F5-AAB6-E90065C6B0BD}" destId="{18D17D88-5760-438B-98E6-4983F5AA008C}" srcOrd="0" destOrd="0" presId="urn:microsoft.com/office/officeart/2005/8/layout/lProcess2"/>
    <dgm:cxn modelId="{1EE2A632-EC68-4E97-B2DE-8871B12E6E6E}" type="presParOf" srcId="{4EB722F1-9502-49F5-AAB6-E90065C6B0BD}" destId="{E4096FBB-3579-4864-B3E2-34576D2B51F3}" srcOrd="1" destOrd="0" presId="urn:microsoft.com/office/officeart/2005/8/layout/lProcess2"/>
    <dgm:cxn modelId="{334396AB-1F47-45F2-B642-FB34205713AD}" type="presParOf" srcId="{4EB722F1-9502-49F5-AAB6-E90065C6B0BD}" destId="{04160903-41E2-4C3B-94FA-CEF5A71E68E2}" srcOrd="2" destOrd="0" presId="urn:microsoft.com/office/officeart/2005/8/layout/lProcess2"/>
    <dgm:cxn modelId="{9EEB91AC-0081-40D1-86B1-C9FAFCAF7A79}" type="presParOf" srcId="{4EB722F1-9502-49F5-AAB6-E90065C6B0BD}" destId="{051BFE71-5247-4010-89BE-C5720738D579}" srcOrd="3" destOrd="0" presId="urn:microsoft.com/office/officeart/2005/8/layout/lProcess2"/>
    <dgm:cxn modelId="{1E657714-FD3B-4DA1-AE21-B9C49502D438}" type="presParOf" srcId="{4EB722F1-9502-49F5-AAB6-E90065C6B0BD}" destId="{CF4F9A99-5B72-4E68-B8F3-8583EDA2E3C0}" srcOrd="4" destOrd="0" presId="urn:microsoft.com/office/officeart/2005/8/layout/lProcess2"/>
    <dgm:cxn modelId="{0FD48435-D8A0-4D84-9EEA-05C535ADA324}" type="presParOf" srcId="{4EB722F1-9502-49F5-AAB6-E90065C6B0BD}" destId="{ED7D4D10-3859-4866-8107-E732EE8A807C}" srcOrd="5" destOrd="0" presId="urn:microsoft.com/office/officeart/2005/8/layout/lProcess2"/>
    <dgm:cxn modelId="{973A5AE8-8340-4FB6-B884-5FED95557433}" type="presParOf" srcId="{4EB722F1-9502-49F5-AAB6-E90065C6B0BD}" destId="{1C7CB134-6769-42CF-B24F-9C0435C989D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F63AB6-B018-4C45-AD95-BF4AE3E5FD8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B877B5-E6B4-4ACD-8D46-590D18A1FEFB}">
      <dgm:prSet phldrT="[Текст]" custT="1"/>
      <dgm:spPr/>
      <dgm:t>
        <a:bodyPr/>
        <a:lstStyle/>
        <a:p>
          <a:pPr marL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</dgm:t>
    </dgm:pt>
    <dgm:pt modelId="{E43173E7-E93A-4CC2-98C1-1C4EDB888ACA}" type="sibTrans" cxnId="{D8E8074C-7085-4458-A161-3EF744E629D2}">
      <dgm:prSet/>
      <dgm:spPr/>
      <dgm:t>
        <a:bodyPr/>
        <a:lstStyle/>
        <a:p>
          <a:endParaRPr lang="ru-RU"/>
        </a:p>
      </dgm:t>
    </dgm:pt>
    <dgm:pt modelId="{06511E3C-9099-4C17-80DF-DDEE76A7B845}" type="parTrans" cxnId="{D8E8074C-7085-4458-A161-3EF744E629D2}">
      <dgm:prSet/>
      <dgm:spPr/>
      <dgm:t>
        <a:bodyPr/>
        <a:lstStyle/>
        <a:p>
          <a:endParaRPr lang="ru-RU"/>
        </a:p>
      </dgm:t>
    </dgm:pt>
    <dgm:pt modelId="{FB1F9CE9-78FF-4914-9448-00869824144B}" type="pres">
      <dgm:prSet presAssocID="{E9F63AB6-B018-4C45-AD95-BF4AE3E5FD8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6DB4D6-5F9C-416E-BC43-65BE2F010E84}" type="pres">
      <dgm:prSet presAssocID="{B1B877B5-E6B4-4ACD-8D46-590D18A1FEFB}" presName="compNode" presStyleCnt="0"/>
      <dgm:spPr/>
    </dgm:pt>
    <dgm:pt modelId="{1F5E7D26-0B88-4E91-84D2-1E31F8DC8B66}" type="pres">
      <dgm:prSet presAssocID="{B1B877B5-E6B4-4ACD-8D46-590D18A1FEFB}" presName="aNode" presStyleLbl="bgShp" presStyleIdx="0" presStyleCnt="1" custScaleX="102098" custLinFactNeighborX="-38" custLinFactNeighborY="2463"/>
      <dgm:spPr/>
      <dgm:t>
        <a:bodyPr/>
        <a:lstStyle/>
        <a:p>
          <a:endParaRPr lang="ru-RU"/>
        </a:p>
      </dgm:t>
    </dgm:pt>
    <dgm:pt modelId="{81931F45-E92F-4FA6-A405-C63D8BBD08BC}" type="pres">
      <dgm:prSet presAssocID="{B1B877B5-E6B4-4ACD-8D46-590D18A1FEFB}" presName="textNode" presStyleLbl="bgShp" presStyleIdx="0" presStyleCnt="1"/>
      <dgm:spPr/>
      <dgm:t>
        <a:bodyPr/>
        <a:lstStyle/>
        <a:p>
          <a:endParaRPr lang="ru-RU"/>
        </a:p>
      </dgm:t>
    </dgm:pt>
    <dgm:pt modelId="{206BE97B-4BE3-40A0-A316-301A1A166EA3}" type="pres">
      <dgm:prSet presAssocID="{B1B877B5-E6B4-4ACD-8D46-590D18A1FEFB}" presName="compChildNode" presStyleCnt="0"/>
      <dgm:spPr/>
    </dgm:pt>
    <dgm:pt modelId="{EFA68B83-DFDB-4F30-AF91-230C79776838}" type="pres">
      <dgm:prSet presAssocID="{B1B877B5-E6B4-4ACD-8D46-590D18A1FEFB}" presName="theInnerList" presStyleCnt="0"/>
      <dgm:spPr/>
    </dgm:pt>
  </dgm:ptLst>
  <dgm:cxnLst>
    <dgm:cxn modelId="{5FB70B88-C56C-458D-B36F-39B59965AB56}" type="presOf" srcId="{B1B877B5-E6B4-4ACD-8D46-590D18A1FEFB}" destId="{1F5E7D26-0B88-4E91-84D2-1E31F8DC8B66}" srcOrd="0" destOrd="0" presId="urn:microsoft.com/office/officeart/2005/8/layout/lProcess2"/>
    <dgm:cxn modelId="{AA1D826E-08DC-4503-839F-E4CFAC9B3D41}" type="presOf" srcId="{B1B877B5-E6B4-4ACD-8D46-590D18A1FEFB}" destId="{81931F45-E92F-4FA6-A405-C63D8BBD08BC}" srcOrd="1" destOrd="0" presId="urn:microsoft.com/office/officeart/2005/8/layout/lProcess2"/>
    <dgm:cxn modelId="{865CFA9E-BBA6-4FA9-A5A3-4D3E3635D063}" type="presOf" srcId="{E9F63AB6-B018-4C45-AD95-BF4AE3E5FD80}" destId="{FB1F9CE9-78FF-4914-9448-00869824144B}" srcOrd="0" destOrd="0" presId="urn:microsoft.com/office/officeart/2005/8/layout/lProcess2"/>
    <dgm:cxn modelId="{D8E8074C-7085-4458-A161-3EF744E629D2}" srcId="{E9F63AB6-B018-4C45-AD95-BF4AE3E5FD80}" destId="{B1B877B5-E6B4-4ACD-8D46-590D18A1FEFB}" srcOrd="0" destOrd="0" parTransId="{06511E3C-9099-4C17-80DF-DDEE76A7B845}" sibTransId="{E43173E7-E93A-4CC2-98C1-1C4EDB888ACA}"/>
    <dgm:cxn modelId="{6A6A9C89-EC13-48FF-A854-DA83A5115160}" type="presParOf" srcId="{FB1F9CE9-78FF-4914-9448-00869824144B}" destId="{256DB4D6-5F9C-416E-BC43-65BE2F010E84}" srcOrd="0" destOrd="0" presId="urn:microsoft.com/office/officeart/2005/8/layout/lProcess2"/>
    <dgm:cxn modelId="{75D3AC26-3E05-473F-B76F-137E4F05D61C}" type="presParOf" srcId="{256DB4D6-5F9C-416E-BC43-65BE2F010E84}" destId="{1F5E7D26-0B88-4E91-84D2-1E31F8DC8B66}" srcOrd="0" destOrd="0" presId="urn:microsoft.com/office/officeart/2005/8/layout/lProcess2"/>
    <dgm:cxn modelId="{21312C36-AC1D-4F4D-84A6-6BF17D3CF964}" type="presParOf" srcId="{256DB4D6-5F9C-416E-BC43-65BE2F010E84}" destId="{81931F45-E92F-4FA6-A405-C63D8BBD08BC}" srcOrd="1" destOrd="0" presId="urn:microsoft.com/office/officeart/2005/8/layout/lProcess2"/>
    <dgm:cxn modelId="{9D7AD106-38C5-4DE1-AC04-8109D6374E3F}" type="presParOf" srcId="{256DB4D6-5F9C-416E-BC43-65BE2F010E84}" destId="{206BE97B-4BE3-40A0-A316-301A1A166EA3}" srcOrd="2" destOrd="0" presId="urn:microsoft.com/office/officeart/2005/8/layout/lProcess2"/>
    <dgm:cxn modelId="{2C0AC743-1027-4E16-A574-C3BAE9DC0A57}" type="presParOf" srcId="{206BE97B-4BE3-40A0-A316-301A1A166EA3}" destId="{EFA68B83-DFDB-4F30-AF91-230C7977683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F63AB6-B018-4C45-AD95-BF4AE3E5FD8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BDD631-2C7F-4DA9-9773-5B2C096EC91C}">
      <dgm:prSet phldrT="[Текст]" custT="1"/>
      <dgm:spPr/>
      <dgm:t>
        <a:bodyPr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marR="0" lvl="0" indent="0" algn="ctr" defTabSz="311150" fontAlgn="auto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defRPr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just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dirty="0" smtClean="0">
              <a:latin typeface="Century Gothic" panose="020B0502020202020204" pitchFamily="34" charset="0"/>
            </a:rPr>
            <a:t> </a:t>
          </a:r>
        </a:p>
        <a:p>
          <a:pPr marL="0" lvl="0" indent="0" algn="just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dirty="0" smtClean="0">
            <a:latin typeface="Century Gothic" panose="020B0502020202020204" pitchFamily="34" charset="0"/>
          </a:endParaRPr>
        </a:p>
        <a:p>
          <a:pPr marL="0" lvl="0" indent="0" algn="just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dirty="0" smtClean="0"/>
        </a:p>
      </dgm:t>
    </dgm:pt>
    <dgm:pt modelId="{FE990F17-2D5F-4190-935D-3CB533DDC26C}" type="sibTrans" cxnId="{1AA40B50-E1D4-45E1-8522-338DAE1B7CA7}">
      <dgm:prSet/>
      <dgm:spPr/>
      <dgm:t>
        <a:bodyPr/>
        <a:lstStyle/>
        <a:p>
          <a:endParaRPr lang="ru-RU"/>
        </a:p>
      </dgm:t>
    </dgm:pt>
    <dgm:pt modelId="{F6F8FF0D-D88C-47FB-B508-D42DE4C51C62}" type="parTrans" cxnId="{1AA40B50-E1D4-45E1-8522-338DAE1B7CA7}">
      <dgm:prSet/>
      <dgm:spPr/>
      <dgm:t>
        <a:bodyPr/>
        <a:lstStyle/>
        <a:p>
          <a:endParaRPr lang="ru-RU"/>
        </a:p>
      </dgm:t>
    </dgm:pt>
    <dgm:pt modelId="{3D5660F9-2178-40DC-A7AF-0C64A67AD33C}">
      <dgm:prSet phldrT="[Текст]" custT="1"/>
      <dgm:spPr/>
      <dgm:t>
        <a:bodyPr/>
        <a:lstStyle/>
        <a:p>
          <a:pPr marL="0" lvl="0" indent="0" algn="just" defTabSz="266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dirty="0" smtClean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C3873FD-C6CF-455A-9F9A-CAA191D428DA}" type="sibTrans" cxnId="{E2D2C199-66C6-42BE-8679-1F4008112A5A}">
      <dgm:prSet/>
      <dgm:spPr/>
      <dgm:t>
        <a:bodyPr/>
        <a:lstStyle/>
        <a:p>
          <a:endParaRPr lang="ru-RU"/>
        </a:p>
      </dgm:t>
    </dgm:pt>
    <dgm:pt modelId="{4AFE8CE6-EE18-44D1-B1EF-75613E8F05DD}" type="parTrans" cxnId="{E2D2C199-66C6-42BE-8679-1F4008112A5A}">
      <dgm:prSet/>
      <dgm:spPr/>
      <dgm:t>
        <a:bodyPr/>
        <a:lstStyle/>
        <a:p>
          <a:endParaRPr lang="ru-RU"/>
        </a:p>
      </dgm:t>
    </dgm:pt>
    <dgm:pt modelId="{FB1F9CE9-78FF-4914-9448-00869824144B}" type="pres">
      <dgm:prSet presAssocID="{E9F63AB6-B018-4C45-AD95-BF4AE3E5FD8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6737C9-6544-419A-B456-8650456C7AD6}" type="pres">
      <dgm:prSet presAssocID="{3D5660F9-2178-40DC-A7AF-0C64A67AD33C}" presName="compNode" presStyleCnt="0"/>
      <dgm:spPr/>
    </dgm:pt>
    <dgm:pt modelId="{A8919F7B-2D1A-4EB6-8226-D27498853A71}" type="pres">
      <dgm:prSet presAssocID="{3D5660F9-2178-40DC-A7AF-0C64A67AD33C}" presName="aNode" presStyleLbl="bgShp" presStyleIdx="0" presStyleCnt="2" custScaleX="96497" custLinFactNeighborY="286"/>
      <dgm:spPr/>
      <dgm:t>
        <a:bodyPr/>
        <a:lstStyle/>
        <a:p>
          <a:endParaRPr lang="ru-RU"/>
        </a:p>
      </dgm:t>
    </dgm:pt>
    <dgm:pt modelId="{266F8D4C-5BAB-43DA-8088-AD9CB7843A28}" type="pres">
      <dgm:prSet presAssocID="{3D5660F9-2178-40DC-A7AF-0C64A67AD33C}" presName="textNode" presStyleLbl="bgShp" presStyleIdx="0" presStyleCnt="2"/>
      <dgm:spPr/>
      <dgm:t>
        <a:bodyPr/>
        <a:lstStyle/>
        <a:p>
          <a:endParaRPr lang="ru-RU"/>
        </a:p>
      </dgm:t>
    </dgm:pt>
    <dgm:pt modelId="{47CBA228-FC33-47BB-9C07-11A66633F352}" type="pres">
      <dgm:prSet presAssocID="{3D5660F9-2178-40DC-A7AF-0C64A67AD33C}" presName="compChildNode" presStyleCnt="0"/>
      <dgm:spPr/>
    </dgm:pt>
    <dgm:pt modelId="{D7A3C5C6-6408-4CC1-ACFE-B90DC3F4FA73}" type="pres">
      <dgm:prSet presAssocID="{3D5660F9-2178-40DC-A7AF-0C64A67AD33C}" presName="theInnerList" presStyleCnt="0"/>
      <dgm:spPr/>
    </dgm:pt>
    <dgm:pt modelId="{C8396BE1-40C5-4F6B-80F5-048A11999828}" type="pres">
      <dgm:prSet presAssocID="{3D5660F9-2178-40DC-A7AF-0C64A67AD33C}" presName="aSpace" presStyleCnt="0"/>
      <dgm:spPr/>
    </dgm:pt>
    <dgm:pt modelId="{56E19311-6FE2-4241-98CA-1E590E9F2760}" type="pres">
      <dgm:prSet presAssocID="{2FBDD631-2C7F-4DA9-9773-5B2C096EC91C}" presName="compNode" presStyleCnt="0"/>
      <dgm:spPr/>
    </dgm:pt>
    <dgm:pt modelId="{5A077F1E-A7EE-4AD0-9206-C028F1B4E9C8}" type="pres">
      <dgm:prSet presAssocID="{2FBDD631-2C7F-4DA9-9773-5B2C096EC91C}" presName="aNode" presStyleLbl="bgShp" presStyleIdx="1" presStyleCnt="2" custScaleX="44176" custScaleY="58758" custLinFactNeighborX="495" custLinFactNeighborY="-18478"/>
      <dgm:spPr/>
      <dgm:t>
        <a:bodyPr/>
        <a:lstStyle/>
        <a:p>
          <a:endParaRPr lang="ru-RU"/>
        </a:p>
      </dgm:t>
    </dgm:pt>
    <dgm:pt modelId="{F3F98A92-E3AC-457F-BAAF-7AE3C8F396CE}" type="pres">
      <dgm:prSet presAssocID="{2FBDD631-2C7F-4DA9-9773-5B2C096EC91C}" presName="textNode" presStyleLbl="bgShp" presStyleIdx="1" presStyleCnt="2"/>
      <dgm:spPr/>
      <dgm:t>
        <a:bodyPr/>
        <a:lstStyle/>
        <a:p>
          <a:endParaRPr lang="ru-RU"/>
        </a:p>
      </dgm:t>
    </dgm:pt>
    <dgm:pt modelId="{59541E33-5EC2-4941-82C9-3D52EEC2D738}" type="pres">
      <dgm:prSet presAssocID="{2FBDD631-2C7F-4DA9-9773-5B2C096EC91C}" presName="compChildNode" presStyleCnt="0"/>
      <dgm:spPr/>
    </dgm:pt>
    <dgm:pt modelId="{4EB722F1-9502-49F5-AAB6-E90065C6B0BD}" type="pres">
      <dgm:prSet presAssocID="{2FBDD631-2C7F-4DA9-9773-5B2C096EC91C}" presName="theInnerList" presStyleCnt="0"/>
      <dgm:spPr/>
    </dgm:pt>
  </dgm:ptLst>
  <dgm:cxnLst>
    <dgm:cxn modelId="{865CFA9E-BBA6-4FA9-A5A3-4D3E3635D063}" type="presOf" srcId="{E9F63AB6-B018-4C45-AD95-BF4AE3E5FD80}" destId="{FB1F9CE9-78FF-4914-9448-00869824144B}" srcOrd="0" destOrd="0" presId="urn:microsoft.com/office/officeart/2005/8/layout/lProcess2"/>
    <dgm:cxn modelId="{77F210D1-2640-484C-B16F-97378350CD63}" type="presOf" srcId="{3D5660F9-2178-40DC-A7AF-0C64A67AD33C}" destId="{266F8D4C-5BAB-43DA-8088-AD9CB7843A28}" srcOrd="1" destOrd="0" presId="urn:microsoft.com/office/officeart/2005/8/layout/lProcess2"/>
    <dgm:cxn modelId="{1AA40B50-E1D4-45E1-8522-338DAE1B7CA7}" srcId="{E9F63AB6-B018-4C45-AD95-BF4AE3E5FD80}" destId="{2FBDD631-2C7F-4DA9-9773-5B2C096EC91C}" srcOrd="1" destOrd="0" parTransId="{F6F8FF0D-D88C-47FB-B508-D42DE4C51C62}" sibTransId="{FE990F17-2D5F-4190-935D-3CB533DDC26C}"/>
    <dgm:cxn modelId="{AB708F9C-BCDE-4DC7-98E0-84132DC3ED9B}" type="presOf" srcId="{2FBDD631-2C7F-4DA9-9773-5B2C096EC91C}" destId="{5A077F1E-A7EE-4AD0-9206-C028F1B4E9C8}" srcOrd="0" destOrd="0" presId="urn:microsoft.com/office/officeart/2005/8/layout/lProcess2"/>
    <dgm:cxn modelId="{229F3ACB-C862-4F8C-886B-A657F747D1F2}" type="presOf" srcId="{3D5660F9-2178-40DC-A7AF-0C64A67AD33C}" destId="{A8919F7B-2D1A-4EB6-8226-D27498853A71}" srcOrd="0" destOrd="0" presId="urn:microsoft.com/office/officeart/2005/8/layout/lProcess2"/>
    <dgm:cxn modelId="{E2D2C199-66C6-42BE-8679-1F4008112A5A}" srcId="{E9F63AB6-B018-4C45-AD95-BF4AE3E5FD80}" destId="{3D5660F9-2178-40DC-A7AF-0C64A67AD33C}" srcOrd="0" destOrd="0" parTransId="{4AFE8CE6-EE18-44D1-B1EF-75613E8F05DD}" sibTransId="{FC3873FD-C6CF-455A-9F9A-CAA191D428DA}"/>
    <dgm:cxn modelId="{08480DA1-9C2D-4EB8-AD01-047B29D046E5}" type="presOf" srcId="{2FBDD631-2C7F-4DA9-9773-5B2C096EC91C}" destId="{F3F98A92-E3AC-457F-BAAF-7AE3C8F396CE}" srcOrd="1" destOrd="0" presId="urn:microsoft.com/office/officeart/2005/8/layout/lProcess2"/>
    <dgm:cxn modelId="{51DAD290-6CDF-4F80-84F7-41046306D450}" type="presParOf" srcId="{FB1F9CE9-78FF-4914-9448-00869824144B}" destId="{CD6737C9-6544-419A-B456-8650456C7AD6}" srcOrd="0" destOrd="0" presId="urn:microsoft.com/office/officeart/2005/8/layout/lProcess2"/>
    <dgm:cxn modelId="{2288E07D-C075-4EBB-9284-BC1CB20DE843}" type="presParOf" srcId="{CD6737C9-6544-419A-B456-8650456C7AD6}" destId="{A8919F7B-2D1A-4EB6-8226-D27498853A71}" srcOrd="0" destOrd="0" presId="urn:microsoft.com/office/officeart/2005/8/layout/lProcess2"/>
    <dgm:cxn modelId="{A2069718-640D-4C90-9005-920182963EFF}" type="presParOf" srcId="{CD6737C9-6544-419A-B456-8650456C7AD6}" destId="{266F8D4C-5BAB-43DA-8088-AD9CB7843A28}" srcOrd="1" destOrd="0" presId="urn:microsoft.com/office/officeart/2005/8/layout/lProcess2"/>
    <dgm:cxn modelId="{120A65F0-D7A0-425C-B3ED-4E06D59614AB}" type="presParOf" srcId="{CD6737C9-6544-419A-B456-8650456C7AD6}" destId="{47CBA228-FC33-47BB-9C07-11A66633F352}" srcOrd="2" destOrd="0" presId="urn:microsoft.com/office/officeart/2005/8/layout/lProcess2"/>
    <dgm:cxn modelId="{6E2919A3-4999-473F-BC8A-4B527320813D}" type="presParOf" srcId="{47CBA228-FC33-47BB-9C07-11A66633F352}" destId="{D7A3C5C6-6408-4CC1-ACFE-B90DC3F4FA73}" srcOrd="0" destOrd="0" presId="urn:microsoft.com/office/officeart/2005/8/layout/lProcess2"/>
    <dgm:cxn modelId="{636F9ABD-9E9F-4150-8F1C-A6F13288DBAC}" type="presParOf" srcId="{FB1F9CE9-78FF-4914-9448-00869824144B}" destId="{C8396BE1-40C5-4F6B-80F5-048A11999828}" srcOrd="1" destOrd="0" presId="urn:microsoft.com/office/officeart/2005/8/layout/lProcess2"/>
    <dgm:cxn modelId="{A91AC05B-8EBF-4F39-8DAA-7DEB902D9DDA}" type="presParOf" srcId="{FB1F9CE9-78FF-4914-9448-00869824144B}" destId="{56E19311-6FE2-4241-98CA-1E590E9F2760}" srcOrd="2" destOrd="0" presId="urn:microsoft.com/office/officeart/2005/8/layout/lProcess2"/>
    <dgm:cxn modelId="{006375D7-DC92-416C-8599-0A5A0F79B51A}" type="presParOf" srcId="{56E19311-6FE2-4241-98CA-1E590E9F2760}" destId="{5A077F1E-A7EE-4AD0-9206-C028F1B4E9C8}" srcOrd="0" destOrd="0" presId="urn:microsoft.com/office/officeart/2005/8/layout/lProcess2"/>
    <dgm:cxn modelId="{991CDC5B-2A5E-4F08-A09E-9D5412B67768}" type="presParOf" srcId="{56E19311-6FE2-4241-98CA-1E590E9F2760}" destId="{F3F98A92-E3AC-457F-BAAF-7AE3C8F396CE}" srcOrd="1" destOrd="0" presId="urn:microsoft.com/office/officeart/2005/8/layout/lProcess2"/>
    <dgm:cxn modelId="{0CCE0049-781B-4475-9E8A-F905D506D151}" type="presParOf" srcId="{56E19311-6FE2-4241-98CA-1E590E9F2760}" destId="{59541E33-5EC2-4941-82C9-3D52EEC2D738}" srcOrd="2" destOrd="0" presId="urn:microsoft.com/office/officeart/2005/8/layout/lProcess2"/>
    <dgm:cxn modelId="{D7CB1CBD-0212-4BE5-B1CD-E439BDF9102F}" type="presParOf" srcId="{59541E33-5EC2-4941-82C9-3D52EEC2D738}" destId="{4EB722F1-9502-49F5-AAB6-E90065C6B0B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F63AB6-B018-4C45-AD95-BF4AE3E5FD8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BDD631-2C7F-4DA9-9773-5B2C096EC91C}">
      <dgm:prSet phldrT="[Текст]" custT="1"/>
      <dgm:spPr/>
      <dgm:t>
        <a:bodyPr/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dirty="0" smtClean="0">
            <a:latin typeface="Century Gothic" panose="020B0502020202020204" pitchFamily="34" charset="0"/>
          </a:endParaRPr>
        </a:p>
        <a:p>
          <a:endParaRPr lang="ru-RU" sz="2000" b="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dirty="0" smtClean="0">
            <a:latin typeface="Century Gothic" panose="020B0502020202020204" pitchFamily="34" charset="0"/>
          </a:endParaRPr>
        </a:p>
        <a:p>
          <a:pPr marL="0" marR="0" lvl="0" indent="0" algn="ctr" defTabSz="311150" fontAlgn="auto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defRPr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dirty="0" smtClean="0">
            <a:latin typeface="Century Gothic" panose="020B0502020202020204" pitchFamily="34" charset="0"/>
          </a:endParaRPr>
        </a:p>
        <a:p>
          <a:pPr marL="0" lvl="0" indent="0" algn="just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dirty="0" smtClean="0">
              <a:latin typeface="Century Gothic" panose="020B0502020202020204" pitchFamily="34" charset="0"/>
            </a:rPr>
            <a:t> </a:t>
          </a:r>
        </a:p>
        <a:p>
          <a:pPr marL="0" lvl="0" indent="0" algn="just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dirty="0" smtClean="0">
            <a:latin typeface="Century Gothic" panose="020B0502020202020204" pitchFamily="34" charset="0"/>
          </a:endParaRPr>
        </a:p>
        <a:p>
          <a:pPr marL="0" lvl="0" indent="0" algn="just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dirty="0" smtClean="0"/>
        </a:p>
      </dgm:t>
    </dgm:pt>
    <dgm:pt modelId="{FE990F17-2D5F-4190-935D-3CB533DDC26C}" type="sibTrans" cxnId="{1AA40B50-E1D4-45E1-8522-338DAE1B7CA7}">
      <dgm:prSet/>
      <dgm:spPr/>
      <dgm:t>
        <a:bodyPr/>
        <a:lstStyle/>
        <a:p>
          <a:endParaRPr lang="ru-RU"/>
        </a:p>
      </dgm:t>
    </dgm:pt>
    <dgm:pt modelId="{F6F8FF0D-D88C-47FB-B508-D42DE4C51C62}" type="parTrans" cxnId="{1AA40B50-E1D4-45E1-8522-338DAE1B7CA7}">
      <dgm:prSet/>
      <dgm:spPr/>
      <dgm:t>
        <a:bodyPr/>
        <a:lstStyle/>
        <a:p>
          <a:endParaRPr lang="ru-RU"/>
        </a:p>
      </dgm:t>
    </dgm:pt>
    <dgm:pt modelId="{5C216AE0-FC91-49E7-98FC-4D5BA4DC3B59}">
      <dgm:prSet custT="1"/>
      <dgm:spPr/>
      <dgm:t>
        <a:bodyPr/>
        <a:lstStyle/>
        <a:p>
          <a:endParaRPr lang="ru-RU" sz="1000" b="1" dirty="0" smtClean="0">
            <a:latin typeface="Century Gothic" panose="020B0502020202020204" pitchFamily="34" charset="0"/>
          </a:endParaRPr>
        </a:p>
        <a:p>
          <a:endParaRPr lang="ru-RU" sz="1000" b="1" dirty="0" smtClean="0">
            <a:latin typeface="Century Gothic" panose="020B0502020202020204" pitchFamily="34" charset="0"/>
          </a:endParaRPr>
        </a:p>
        <a:p>
          <a:endParaRPr lang="ru-RU" sz="1000" b="1" dirty="0" smtClean="0">
            <a:latin typeface="Century Gothic" panose="020B0502020202020204" pitchFamily="34" charset="0"/>
          </a:endParaRPr>
        </a:p>
        <a:p>
          <a:endParaRPr lang="ru-RU" sz="1000" b="1" dirty="0" smtClean="0">
            <a:latin typeface="Century Gothic" panose="020B0502020202020204" pitchFamily="34" charset="0"/>
          </a:endParaRPr>
        </a:p>
        <a:p>
          <a:endParaRPr lang="ru-RU" sz="1000" b="1" dirty="0" smtClean="0">
            <a:latin typeface="Century Gothic" panose="020B0502020202020204" pitchFamily="34" charset="0"/>
          </a:endParaRPr>
        </a:p>
        <a:p>
          <a:endParaRPr lang="ru-RU" sz="1000" b="1" dirty="0" smtClean="0">
            <a:latin typeface="Century Gothic" panose="020B0502020202020204" pitchFamily="34" charset="0"/>
          </a:endParaRPr>
        </a:p>
        <a:p>
          <a:endParaRPr lang="ru-RU" sz="1600" b="0" dirty="0" smtClean="0">
            <a:latin typeface="Century Gothic" panose="020B0502020202020204" pitchFamily="34" charset="0"/>
          </a:endParaRPr>
        </a:p>
        <a:p>
          <a:endParaRPr lang="ru-RU" sz="1600" b="0" dirty="0" smtClean="0">
            <a:latin typeface="Century Gothic" panose="020B0502020202020204" pitchFamily="34" charset="0"/>
          </a:endParaRPr>
        </a:p>
        <a:p>
          <a:endParaRPr lang="ru-RU" sz="1600" b="0" dirty="0" smtClean="0">
            <a:latin typeface="Century Gothic" panose="020B0502020202020204" pitchFamily="34" charset="0"/>
          </a:endParaRPr>
        </a:p>
        <a:p>
          <a:endParaRPr lang="ru-RU" sz="1600" b="0" dirty="0" smtClean="0">
            <a:latin typeface="Century Gothic" panose="020B0502020202020204" pitchFamily="34" charset="0"/>
          </a:endParaRPr>
        </a:p>
        <a:p>
          <a:endParaRPr lang="ru-RU" sz="1600" b="0" dirty="0" smtClean="0">
            <a:latin typeface="Century Gothic" panose="020B0502020202020204" pitchFamily="34" charset="0"/>
          </a:endParaRPr>
        </a:p>
        <a:p>
          <a:endParaRPr lang="ru-RU" sz="1600" b="0" dirty="0" smtClean="0">
            <a:latin typeface="Century Gothic" panose="020B0502020202020204" pitchFamily="34" charset="0"/>
          </a:endParaRPr>
        </a:p>
      </dgm:t>
    </dgm:pt>
    <dgm:pt modelId="{0F887444-E25C-4E30-B559-DD5519D6A955}" type="parTrans" cxnId="{0D3DB942-B0AC-42DD-8742-FF4098B9DECE}">
      <dgm:prSet/>
      <dgm:spPr/>
      <dgm:t>
        <a:bodyPr/>
        <a:lstStyle/>
        <a:p>
          <a:endParaRPr lang="ru-RU"/>
        </a:p>
      </dgm:t>
    </dgm:pt>
    <dgm:pt modelId="{3717A075-ED65-46B1-965A-5BBBB82467D8}" type="sibTrans" cxnId="{0D3DB942-B0AC-42DD-8742-FF4098B9DECE}">
      <dgm:prSet/>
      <dgm:spPr/>
      <dgm:t>
        <a:bodyPr/>
        <a:lstStyle/>
        <a:p>
          <a:endParaRPr lang="ru-RU"/>
        </a:p>
      </dgm:t>
    </dgm:pt>
    <dgm:pt modelId="{221894E3-8072-4A58-8711-8624FE95C0B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dirty="0" smtClean="0">
            <a:latin typeface="Century Gothic" panose="020B0502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dirty="0" smtClean="0">
            <a:latin typeface="Century Gothic" panose="020B0502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dirty="0" smtClean="0">
            <a:latin typeface="Century Gothic" panose="020B0502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dirty="0" smtClean="0">
            <a:latin typeface="Century Gothic" panose="020B0502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dirty="0" smtClean="0">
            <a:latin typeface="Century Gothic" panose="020B0502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dirty="0" smtClean="0">
            <a:latin typeface="Century Gothic" panose="020B0502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dirty="0" smtClean="0">
            <a:latin typeface="Century Gothic" panose="020B0502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dirty="0" smtClean="0">
            <a:latin typeface="Century Gothic" panose="020B0502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dirty="0" smtClean="0">
            <a:latin typeface="Century Gothic" panose="020B0502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dirty="0" smtClean="0">
            <a:latin typeface="Century Gothic" panose="020B0502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dirty="0" smtClean="0">
            <a:latin typeface="Century Gothic" panose="020B0502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dirty="0" smtClean="0">
            <a:latin typeface="Century Gothic" panose="020B0502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dirty="0" smtClean="0">
            <a:latin typeface="Century Gothic" panose="020B0502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dirty="0" smtClean="0">
            <a:latin typeface="Century Gothic" panose="020B0502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dirty="0" smtClean="0">
            <a:latin typeface="Century Gothic" panose="020B0502020202020204" pitchFamily="34" charset="0"/>
          </a:endParaRPr>
        </a:p>
        <a:p>
          <a:endParaRPr lang="ru-RU" sz="2000" b="0" dirty="0" smtClean="0">
            <a:latin typeface="Century Gothic" panose="020B0502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dirty="0" smtClean="0">
            <a:latin typeface="Century Gothic" panose="020B0502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dirty="0" smtClean="0">
            <a:latin typeface="Century Gothic" panose="020B0502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dirty="0" smtClean="0">
            <a:latin typeface="Century Gothic" panose="020B0502020202020204" pitchFamily="34" charset="0"/>
          </a:endParaRPr>
        </a:p>
      </dgm:t>
    </dgm:pt>
    <dgm:pt modelId="{6B4006F7-0463-4158-B3C5-464AD5D08CC7}" type="parTrans" cxnId="{DD517500-73DB-4328-A396-7FDD28477D3B}">
      <dgm:prSet/>
      <dgm:spPr/>
      <dgm:t>
        <a:bodyPr/>
        <a:lstStyle/>
        <a:p>
          <a:endParaRPr lang="ru-RU"/>
        </a:p>
      </dgm:t>
    </dgm:pt>
    <dgm:pt modelId="{79BC2882-6500-4EAD-BC99-09D5994FAF23}" type="sibTrans" cxnId="{DD517500-73DB-4328-A396-7FDD28477D3B}">
      <dgm:prSet/>
      <dgm:spPr/>
      <dgm:t>
        <a:bodyPr/>
        <a:lstStyle/>
        <a:p>
          <a:endParaRPr lang="ru-RU"/>
        </a:p>
      </dgm:t>
    </dgm:pt>
    <dgm:pt modelId="{FB1F9CE9-78FF-4914-9448-00869824144B}" type="pres">
      <dgm:prSet presAssocID="{E9F63AB6-B018-4C45-AD95-BF4AE3E5FD8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23BE03-8EA9-4DBB-90F5-8C3A965E0B00}" type="pres">
      <dgm:prSet presAssocID="{5C216AE0-FC91-49E7-98FC-4D5BA4DC3B59}" presName="compNode" presStyleCnt="0"/>
      <dgm:spPr/>
    </dgm:pt>
    <dgm:pt modelId="{F1450615-66A3-4CB6-A274-E4C148066F9C}" type="pres">
      <dgm:prSet presAssocID="{5C216AE0-FC91-49E7-98FC-4D5BA4DC3B59}" presName="aNode" presStyleLbl="bgShp" presStyleIdx="0" presStyleCnt="3" custScaleX="101356" custScaleY="97649"/>
      <dgm:spPr/>
      <dgm:t>
        <a:bodyPr/>
        <a:lstStyle/>
        <a:p>
          <a:endParaRPr lang="ru-RU"/>
        </a:p>
      </dgm:t>
    </dgm:pt>
    <dgm:pt modelId="{7A478376-FA3B-4553-8391-963FDCA9281D}" type="pres">
      <dgm:prSet presAssocID="{5C216AE0-FC91-49E7-98FC-4D5BA4DC3B59}" presName="textNode" presStyleLbl="bgShp" presStyleIdx="0" presStyleCnt="3"/>
      <dgm:spPr/>
      <dgm:t>
        <a:bodyPr/>
        <a:lstStyle/>
        <a:p>
          <a:endParaRPr lang="ru-RU"/>
        </a:p>
      </dgm:t>
    </dgm:pt>
    <dgm:pt modelId="{DA63770A-BD8D-43D3-BD6B-794489780B03}" type="pres">
      <dgm:prSet presAssocID="{5C216AE0-FC91-49E7-98FC-4D5BA4DC3B59}" presName="compChildNode" presStyleCnt="0"/>
      <dgm:spPr/>
    </dgm:pt>
    <dgm:pt modelId="{AED94C11-DD47-49FE-8246-39D1AA8BD36B}" type="pres">
      <dgm:prSet presAssocID="{5C216AE0-FC91-49E7-98FC-4D5BA4DC3B59}" presName="theInnerList" presStyleCnt="0"/>
      <dgm:spPr/>
    </dgm:pt>
    <dgm:pt modelId="{A95B328D-E05E-4FC6-87A1-A96BBFCD37C0}" type="pres">
      <dgm:prSet presAssocID="{5C216AE0-FC91-49E7-98FC-4D5BA4DC3B59}" presName="aSpace" presStyleCnt="0"/>
      <dgm:spPr/>
    </dgm:pt>
    <dgm:pt modelId="{180B5127-04B9-474A-9DA3-CBB245448478}" type="pres">
      <dgm:prSet presAssocID="{221894E3-8072-4A58-8711-8624FE95C0BF}" presName="compNode" presStyleCnt="0"/>
      <dgm:spPr/>
    </dgm:pt>
    <dgm:pt modelId="{8CF5C1CF-D546-4D6A-ADE6-A98E098194DA}" type="pres">
      <dgm:prSet presAssocID="{221894E3-8072-4A58-8711-8624FE95C0BF}" presName="aNode" presStyleLbl="bgShp" presStyleIdx="1" presStyleCnt="3" custLinFactNeighborX="-16" custLinFactNeighborY="1951"/>
      <dgm:spPr/>
      <dgm:t>
        <a:bodyPr/>
        <a:lstStyle/>
        <a:p>
          <a:endParaRPr lang="ru-RU"/>
        </a:p>
      </dgm:t>
    </dgm:pt>
    <dgm:pt modelId="{8C8A588E-3B84-4B5E-97F0-BBA322BE31DE}" type="pres">
      <dgm:prSet presAssocID="{221894E3-8072-4A58-8711-8624FE95C0BF}" presName="textNode" presStyleLbl="bgShp" presStyleIdx="1" presStyleCnt="3"/>
      <dgm:spPr/>
      <dgm:t>
        <a:bodyPr/>
        <a:lstStyle/>
        <a:p>
          <a:endParaRPr lang="ru-RU"/>
        </a:p>
      </dgm:t>
    </dgm:pt>
    <dgm:pt modelId="{DBC86556-20F5-46A5-ADA0-DC1A522C7EBB}" type="pres">
      <dgm:prSet presAssocID="{221894E3-8072-4A58-8711-8624FE95C0BF}" presName="compChildNode" presStyleCnt="0"/>
      <dgm:spPr/>
    </dgm:pt>
    <dgm:pt modelId="{7C445036-526A-4C4D-A363-D1CD92DBFCF4}" type="pres">
      <dgm:prSet presAssocID="{221894E3-8072-4A58-8711-8624FE95C0BF}" presName="theInnerList" presStyleCnt="0"/>
      <dgm:spPr/>
    </dgm:pt>
    <dgm:pt modelId="{95C937CE-B264-458B-BDDB-9A2F8653FEFD}" type="pres">
      <dgm:prSet presAssocID="{221894E3-8072-4A58-8711-8624FE95C0BF}" presName="aSpace" presStyleCnt="0"/>
      <dgm:spPr/>
    </dgm:pt>
    <dgm:pt modelId="{56E19311-6FE2-4241-98CA-1E590E9F2760}" type="pres">
      <dgm:prSet presAssocID="{2FBDD631-2C7F-4DA9-9773-5B2C096EC91C}" presName="compNode" presStyleCnt="0"/>
      <dgm:spPr/>
    </dgm:pt>
    <dgm:pt modelId="{5A077F1E-A7EE-4AD0-9206-C028F1B4E9C8}" type="pres">
      <dgm:prSet presAssocID="{2FBDD631-2C7F-4DA9-9773-5B2C096EC91C}" presName="aNode" presStyleLbl="bgShp" presStyleIdx="2" presStyleCnt="3" custScaleX="99469" custLinFactNeighborY="286"/>
      <dgm:spPr/>
      <dgm:t>
        <a:bodyPr/>
        <a:lstStyle/>
        <a:p>
          <a:endParaRPr lang="ru-RU"/>
        </a:p>
      </dgm:t>
    </dgm:pt>
    <dgm:pt modelId="{F3F98A92-E3AC-457F-BAAF-7AE3C8F396CE}" type="pres">
      <dgm:prSet presAssocID="{2FBDD631-2C7F-4DA9-9773-5B2C096EC91C}" presName="textNode" presStyleLbl="bgShp" presStyleIdx="2" presStyleCnt="3"/>
      <dgm:spPr/>
      <dgm:t>
        <a:bodyPr/>
        <a:lstStyle/>
        <a:p>
          <a:endParaRPr lang="ru-RU"/>
        </a:p>
      </dgm:t>
    </dgm:pt>
    <dgm:pt modelId="{59541E33-5EC2-4941-82C9-3D52EEC2D738}" type="pres">
      <dgm:prSet presAssocID="{2FBDD631-2C7F-4DA9-9773-5B2C096EC91C}" presName="compChildNode" presStyleCnt="0"/>
      <dgm:spPr/>
    </dgm:pt>
    <dgm:pt modelId="{4EB722F1-9502-49F5-AAB6-E90065C6B0BD}" type="pres">
      <dgm:prSet presAssocID="{2FBDD631-2C7F-4DA9-9773-5B2C096EC91C}" presName="theInnerList" presStyleCnt="0"/>
      <dgm:spPr/>
    </dgm:pt>
  </dgm:ptLst>
  <dgm:cxnLst>
    <dgm:cxn modelId="{865CFA9E-BBA6-4FA9-A5A3-4D3E3635D063}" type="presOf" srcId="{E9F63AB6-B018-4C45-AD95-BF4AE3E5FD80}" destId="{FB1F9CE9-78FF-4914-9448-00869824144B}" srcOrd="0" destOrd="0" presId="urn:microsoft.com/office/officeart/2005/8/layout/lProcess2"/>
    <dgm:cxn modelId="{DD517500-73DB-4328-A396-7FDD28477D3B}" srcId="{E9F63AB6-B018-4C45-AD95-BF4AE3E5FD80}" destId="{221894E3-8072-4A58-8711-8624FE95C0BF}" srcOrd="1" destOrd="0" parTransId="{6B4006F7-0463-4158-B3C5-464AD5D08CC7}" sibTransId="{79BC2882-6500-4EAD-BC99-09D5994FAF23}"/>
    <dgm:cxn modelId="{0D3DB942-B0AC-42DD-8742-FF4098B9DECE}" srcId="{E9F63AB6-B018-4C45-AD95-BF4AE3E5FD80}" destId="{5C216AE0-FC91-49E7-98FC-4D5BA4DC3B59}" srcOrd="0" destOrd="0" parTransId="{0F887444-E25C-4E30-B559-DD5519D6A955}" sibTransId="{3717A075-ED65-46B1-965A-5BBBB82467D8}"/>
    <dgm:cxn modelId="{F8C91A94-3386-43FC-89A3-2EC6DFF263F5}" type="presOf" srcId="{5C216AE0-FC91-49E7-98FC-4D5BA4DC3B59}" destId="{F1450615-66A3-4CB6-A274-E4C148066F9C}" srcOrd="0" destOrd="0" presId="urn:microsoft.com/office/officeart/2005/8/layout/lProcess2"/>
    <dgm:cxn modelId="{295073C9-446E-489A-BE16-C45D86B74F78}" type="presOf" srcId="{5C216AE0-FC91-49E7-98FC-4D5BA4DC3B59}" destId="{7A478376-FA3B-4553-8391-963FDCA9281D}" srcOrd="1" destOrd="0" presId="urn:microsoft.com/office/officeart/2005/8/layout/lProcess2"/>
    <dgm:cxn modelId="{1AA40B50-E1D4-45E1-8522-338DAE1B7CA7}" srcId="{E9F63AB6-B018-4C45-AD95-BF4AE3E5FD80}" destId="{2FBDD631-2C7F-4DA9-9773-5B2C096EC91C}" srcOrd="2" destOrd="0" parTransId="{F6F8FF0D-D88C-47FB-B508-D42DE4C51C62}" sibTransId="{FE990F17-2D5F-4190-935D-3CB533DDC26C}"/>
    <dgm:cxn modelId="{91885AC0-A227-46C2-8E3F-BE307ED39912}" type="presOf" srcId="{221894E3-8072-4A58-8711-8624FE95C0BF}" destId="{8C8A588E-3B84-4B5E-97F0-BBA322BE31DE}" srcOrd="1" destOrd="0" presId="urn:microsoft.com/office/officeart/2005/8/layout/lProcess2"/>
    <dgm:cxn modelId="{AB708F9C-BCDE-4DC7-98E0-84132DC3ED9B}" type="presOf" srcId="{2FBDD631-2C7F-4DA9-9773-5B2C096EC91C}" destId="{5A077F1E-A7EE-4AD0-9206-C028F1B4E9C8}" srcOrd="0" destOrd="0" presId="urn:microsoft.com/office/officeart/2005/8/layout/lProcess2"/>
    <dgm:cxn modelId="{CD5650F8-C6DE-4AB3-9530-EA3CDE6D9FF8}" type="presOf" srcId="{221894E3-8072-4A58-8711-8624FE95C0BF}" destId="{8CF5C1CF-D546-4D6A-ADE6-A98E098194DA}" srcOrd="0" destOrd="0" presId="urn:microsoft.com/office/officeart/2005/8/layout/lProcess2"/>
    <dgm:cxn modelId="{08480DA1-9C2D-4EB8-AD01-047B29D046E5}" type="presOf" srcId="{2FBDD631-2C7F-4DA9-9773-5B2C096EC91C}" destId="{F3F98A92-E3AC-457F-BAAF-7AE3C8F396CE}" srcOrd="1" destOrd="0" presId="urn:microsoft.com/office/officeart/2005/8/layout/lProcess2"/>
    <dgm:cxn modelId="{3AF8BFCB-4784-4D2E-9D2F-02E07E45696E}" type="presParOf" srcId="{FB1F9CE9-78FF-4914-9448-00869824144B}" destId="{AD23BE03-8EA9-4DBB-90F5-8C3A965E0B00}" srcOrd="0" destOrd="0" presId="urn:microsoft.com/office/officeart/2005/8/layout/lProcess2"/>
    <dgm:cxn modelId="{9B178335-AAFF-44F0-936F-C6C6B98387B9}" type="presParOf" srcId="{AD23BE03-8EA9-4DBB-90F5-8C3A965E0B00}" destId="{F1450615-66A3-4CB6-A274-E4C148066F9C}" srcOrd="0" destOrd="0" presId="urn:microsoft.com/office/officeart/2005/8/layout/lProcess2"/>
    <dgm:cxn modelId="{12E08330-9BAA-45FC-9E78-81A9BA3D4C46}" type="presParOf" srcId="{AD23BE03-8EA9-4DBB-90F5-8C3A965E0B00}" destId="{7A478376-FA3B-4553-8391-963FDCA9281D}" srcOrd="1" destOrd="0" presId="urn:microsoft.com/office/officeart/2005/8/layout/lProcess2"/>
    <dgm:cxn modelId="{DA83D1EA-F185-492A-8CA2-8DE697690A5F}" type="presParOf" srcId="{AD23BE03-8EA9-4DBB-90F5-8C3A965E0B00}" destId="{DA63770A-BD8D-43D3-BD6B-794489780B03}" srcOrd="2" destOrd="0" presId="urn:microsoft.com/office/officeart/2005/8/layout/lProcess2"/>
    <dgm:cxn modelId="{3B29C80D-02FD-47AD-A74E-B87ACDC9D397}" type="presParOf" srcId="{DA63770A-BD8D-43D3-BD6B-794489780B03}" destId="{AED94C11-DD47-49FE-8246-39D1AA8BD36B}" srcOrd="0" destOrd="0" presId="urn:microsoft.com/office/officeart/2005/8/layout/lProcess2"/>
    <dgm:cxn modelId="{DBBCD650-323E-4E17-97FB-A8FF65007D9A}" type="presParOf" srcId="{FB1F9CE9-78FF-4914-9448-00869824144B}" destId="{A95B328D-E05E-4FC6-87A1-A96BBFCD37C0}" srcOrd="1" destOrd="0" presId="urn:microsoft.com/office/officeart/2005/8/layout/lProcess2"/>
    <dgm:cxn modelId="{0AF60B6D-49A3-475D-93EA-947CB5D9F729}" type="presParOf" srcId="{FB1F9CE9-78FF-4914-9448-00869824144B}" destId="{180B5127-04B9-474A-9DA3-CBB245448478}" srcOrd="2" destOrd="0" presId="urn:microsoft.com/office/officeart/2005/8/layout/lProcess2"/>
    <dgm:cxn modelId="{59A82F45-E7E7-4754-B7EE-C14BE55D062F}" type="presParOf" srcId="{180B5127-04B9-474A-9DA3-CBB245448478}" destId="{8CF5C1CF-D546-4D6A-ADE6-A98E098194DA}" srcOrd="0" destOrd="0" presId="urn:microsoft.com/office/officeart/2005/8/layout/lProcess2"/>
    <dgm:cxn modelId="{86BEE971-69DC-488F-AAF3-6B6CA93B9D12}" type="presParOf" srcId="{180B5127-04B9-474A-9DA3-CBB245448478}" destId="{8C8A588E-3B84-4B5E-97F0-BBA322BE31DE}" srcOrd="1" destOrd="0" presId="urn:microsoft.com/office/officeart/2005/8/layout/lProcess2"/>
    <dgm:cxn modelId="{BFCD6E00-727E-4D04-AE77-95BEF471D2D6}" type="presParOf" srcId="{180B5127-04B9-474A-9DA3-CBB245448478}" destId="{DBC86556-20F5-46A5-ADA0-DC1A522C7EBB}" srcOrd="2" destOrd="0" presId="urn:microsoft.com/office/officeart/2005/8/layout/lProcess2"/>
    <dgm:cxn modelId="{530ADA52-3347-46FE-987B-33A2708CADDD}" type="presParOf" srcId="{DBC86556-20F5-46A5-ADA0-DC1A522C7EBB}" destId="{7C445036-526A-4C4D-A363-D1CD92DBFCF4}" srcOrd="0" destOrd="0" presId="urn:microsoft.com/office/officeart/2005/8/layout/lProcess2"/>
    <dgm:cxn modelId="{BCBAEDBF-4974-441E-A3EE-E8A6D844BAA9}" type="presParOf" srcId="{FB1F9CE9-78FF-4914-9448-00869824144B}" destId="{95C937CE-B264-458B-BDDB-9A2F8653FEFD}" srcOrd="3" destOrd="0" presId="urn:microsoft.com/office/officeart/2005/8/layout/lProcess2"/>
    <dgm:cxn modelId="{A91AC05B-8EBF-4F39-8DAA-7DEB902D9DDA}" type="presParOf" srcId="{FB1F9CE9-78FF-4914-9448-00869824144B}" destId="{56E19311-6FE2-4241-98CA-1E590E9F2760}" srcOrd="4" destOrd="0" presId="urn:microsoft.com/office/officeart/2005/8/layout/lProcess2"/>
    <dgm:cxn modelId="{006375D7-DC92-416C-8599-0A5A0F79B51A}" type="presParOf" srcId="{56E19311-6FE2-4241-98CA-1E590E9F2760}" destId="{5A077F1E-A7EE-4AD0-9206-C028F1B4E9C8}" srcOrd="0" destOrd="0" presId="urn:microsoft.com/office/officeart/2005/8/layout/lProcess2"/>
    <dgm:cxn modelId="{991CDC5B-2A5E-4F08-A09E-9D5412B67768}" type="presParOf" srcId="{56E19311-6FE2-4241-98CA-1E590E9F2760}" destId="{F3F98A92-E3AC-457F-BAAF-7AE3C8F396CE}" srcOrd="1" destOrd="0" presId="urn:microsoft.com/office/officeart/2005/8/layout/lProcess2"/>
    <dgm:cxn modelId="{0CCE0049-781B-4475-9E8A-F905D506D151}" type="presParOf" srcId="{56E19311-6FE2-4241-98CA-1E590E9F2760}" destId="{59541E33-5EC2-4941-82C9-3D52EEC2D738}" srcOrd="2" destOrd="0" presId="urn:microsoft.com/office/officeart/2005/8/layout/lProcess2"/>
    <dgm:cxn modelId="{D7CB1CBD-0212-4BE5-B1CD-E439BDF9102F}" type="presParOf" srcId="{59541E33-5EC2-4941-82C9-3D52EEC2D738}" destId="{4EB722F1-9502-49F5-AAB6-E90065C6B0B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E7D26-0B88-4E91-84D2-1E31F8DC8B66}">
      <dsp:nvSpPr>
        <dsp:cNvPr id="0" name=""/>
        <dsp:cNvSpPr/>
      </dsp:nvSpPr>
      <dsp:spPr>
        <a:xfrm>
          <a:off x="1090" y="0"/>
          <a:ext cx="2834717" cy="54623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fontAlgn="auto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defRPr/>
          </a:pPr>
          <a:r>
            <a:rPr lang="ru-RU" sz="1400" kern="1200" dirty="0" smtClean="0"/>
            <a:t>Инновационные компании</a:t>
          </a:r>
        </a:p>
      </dsp:txBody>
      <dsp:txXfrm>
        <a:off x="1090" y="0"/>
        <a:ext cx="2834717" cy="1638701"/>
      </dsp:txXfrm>
    </dsp:sp>
    <dsp:sp modelId="{CFA550AB-1504-4CD6-ADE8-6DB4B8256E57}">
      <dsp:nvSpPr>
        <dsp:cNvPr id="0" name=""/>
        <dsp:cNvSpPr/>
      </dsp:nvSpPr>
      <dsp:spPr>
        <a:xfrm>
          <a:off x="284562" y="1638882"/>
          <a:ext cx="2267774" cy="480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 3 млн. рублей в год </a:t>
          </a:r>
          <a:endParaRPr lang="ru-RU" sz="1050" kern="1200" dirty="0"/>
        </a:p>
      </dsp:txBody>
      <dsp:txXfrm>
        <a:off x="298626" y="1652946"/>
        <a:ext cx="2239646" cy="452044"/>
      </dsp:txXfrm>
    </dsp:sp>
    <dsp:sp modelId="{36448A3C-03F7-4485-BC27-51EED2B5121C}">
      <dsp:nvSpPr>
        <dsp:cNvPr id="0" name=""/>
        <dsp:cNvSpPr/>
      </dsp:nvSpPr>
      <dsp:spPr>
        <a:xfrm>
          <a:off x="284562" y="2492024"/>
          <a:ext cx="2267774" cy="584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 двух лет</a:t>
          </a:r>
          <a:endParaRPr lang="ru-RU" sz="1600" kern="1200" dirty="0"/>
        </a:p>
      </dsp:txBody>
      <dsp:txXfrm>
        <a:off x="301684" y="2509146"/>
        <a:ext cx="2233530" cy="550329"/>
      </dsp:txXfrm>
    </dsp:sp>
    <dsp:sp modelId="{ACE9D901-07AA-4573-A6FE-048F41FDAFCC}">
      <dsp:nvSpPr>
        <dsp:cNvPr id="0" name=""/>
        <dsp:cNvSpPr/>
      </dsp:nvSpPr>
      <dsp:spPr>
        <a:xfrm>
          <a:off x="284562" y="3464301"/>
          <a:ext cx="2267774" cy="754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заказные НИР и (или) ОКР в НИИ и (или) вузах – не менее 20% собственных средств</a:t>
          </a:r>
          <a:endParaRPr lang="ru-RU" sz="1300" kern="1200" dirty="0"/>
        </a:p>
      </dsp:txBody>
      <dsp:txXfrm>
        <a:off x="306649" y="3486388"/>
        <a:ext cx="2223600" cy="709917"/>
      </dsp:txXfrm>
    </dsp:sp>
    <dsp:sp modelId="{F3AF33AB-511F-40E3-BD0D-C9393F42DDF5}">
      <dsp:nvSpPr>
        <dsp:cNvPr id="0" name=""/>
        <dsp:cNvSpPr/>
      </dsp:nvSpPr>
      <dsp:spPr>
        <a:xfrm>
          <a:off x="284562" y="4598729"/>
          <a:ext cx="2267774" cy="590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 приоритетным направлениям</a:t>
          </a:r>
          <a:endParaRPr lang="ru-RU" sz="1600" kern="1200" dirty="0"/>
        </a:p>
      </dsp:txBody>
      <dsp:txXfrm>
        <a:off x="301852" y="4616019"/>
        <a:ext cx="2233194" cy="555728"/>
      </dsp:txXfrm>
    </dsp:sp>
    <dsp:sp modelId="{A8919F7B-2D1A-4EB6-8226-D27498853A71}">
      <dsp:nvSpPr>
        <dsp:cNvPr id="0" name=""/>
        <dsp:cNvSpPr/>
      </dsp:nvSpPr>
      <dsp:spPr>
        <a:xfrm>
          <a:off x="3048412" y="0"/>
          <a:ext cx="2834717" cy="54623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266700" fontAlgn="auto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defRPr/>
          </a:pPr>
          <a:r>
            <a:rPr lang="ru-RU" sz="1100" kern="1200" dirty="0" smtClean="0"/>
            <a:t>Инновационные компании - участники программы деятельности «</a:t>
          </a:r>
          <a:r>
            <a:rPr lang="ru-RU" sz="1100" kern="1200" dirty="0" err="1" smtClean="0"/>
            <a:t>СиббиоНОЦ</a:t>
          </a:r>
          <a:r>
            <a:rPr lang="ru-RU" sz="1100" kern="1200" dirty="0" smtClean="0"/>
            <a:t>» от 15.11.2023, имеющие ОКВЭД 72.1 «Научные исследования и разработки в области естественных и технических наук»</a:t>
          </a:r>
        </a:p>
      </dsp:txBody>
      <dsp:txXfrm>
        <a:off x="3048412" y="0"/>
        <a:ext cx="2834717" cy="1638701"/>
      </dsp:txXfrm>
    </dsp:sp>
    <dsp:sp modelId="{4EBDEA2B-3CA7-48CC-82B3-617AFAE86712}">
      <dsp:nvSpPr>
        <dsp:cNvPr id="0" name=""/>
        <dsp:cNvSpPr/>
      </dsp:nvSpPr>
      <dsp:spPr>
        <a:xfrm>
          <a:off x="3331883" y="1640324"/>
          <a:ext cx="2267774" cy="429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 5 млн. рублей в год</a:t>
          </a:r>
          <a:endParaRPr lang="ru-RU" sz="1600" kern="1200" dirty="0"/>
        </a:p>
      </dsp:txBody>
      <dsp:txXfrm>
        <a:off x="3344476" y="1652917"/>
        <a:ext cx="2242588" cy="404757"/>
      </dsp:txXfrm>
    </dsp:sp>
    <dsp:sp modelId="{49C187D5-E2E0-4549-9C31-F471C805552E}">
      <dsp:nvSpPr>
        <dsp:cNvPr id="0" name=""/>
        <dsp:cNvSpPr/>
      </dsp:nvSpPr>
      <dsp:spPr>
        <a:xfrm>
          <a:off x="3304806" y="2505054"/>
          <a:ext cx="2267774" cy="589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 двух лет</a:t>
          </a:r>
          <a:endParaRPr lang="ru-RU" sz="1600" kern="1200" dirty="0"/>
        </a:p>
      </dsp:txBody>
      <dsp:txXfrm>
        <a:off x="3322060" y="2522308"/>
        <a:ext cx="2233266" cy="554598"/>
      </dsp:txXfrm>
    </dsp:sp>
    <dsp:sp modelId="{E528766A-F9FE-45E1-BBD1-20418CCB3D62}">
      <dsp:nvSpPr>
        <dsp:cNvPr id="0" name=""/>
        <dsp:cNvSpPr/>
      </dsp:nvSpPr>
      <dsp:spPr>
        <a:xfrm>
          <a:off x="3331883" y="3501128"/>
          <a:ext cx="2267774" cy="7527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внутренние НИР и (или) ОКР – </a:t>
          </a:r>
          <a:r>
            <a:rPr lang="ru-RU" sz="1200" kern="1200" dirty="0" smtClean="0"/>
            <a:t>до </a:t>
          </a:r>
          <a:r>
            <a:rPr lang="ru-RU" sz="1200" kern="1200" dirty="0" smtClean="0"/>
            <a:t>50% собственных средств</a:t>
          </a:r>
          <a:endParaRPr lang="ru-RU" sz="1200" kern="1200" dirty="0"/>
        </a:p>
      </dsp:txBody>
      <dsp:txXfrm>
        <a:off x="3353931" y="3523176"/>
        <a:ext cx="2223678" cy="708687"/>
      </dsp:txXfrm>
    </dsp:sp>
    <dsp:sp modelId="{81CAD6DF-01A4-45C8-A208-90C9195FB507}">
      <dsp:nvSpPr>
        <dsp:cNvPr id="0" name=""/>
        <dsp:cNvSpPr/>
      </dsp:nvSpPr>
      <dsp:spPr>
        <a:xfrm>
          <a:off x="3331883" y="4674789"/>
          <a:ext cx="2267774" cy="5128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рамках программы </a:t>
          </a:r>
          <a:r>
            <a:rPr lang="ru-RU" sz="1600" kern="1200" dirty="0" err="1" smtClean="0"/>
            <a:t>СиббиоНОЦ</a:t>
          </a:r>
          <a:endParaRPr lang="ru-RU" sz="1600" kern="1200" dirty="0"/>
        </a:p>
      </dsp:txBody>
      <dsp:txXfrm>
        <a:off x="3346903" y="4689809"/>
        <a:ext cx="2237734" cy="482767"/>
      </dsp:txXfrm>
    </dsp:sp>
    <dsp:sp modelId="{5A077F1E-A7EE-4AD0-9206-C028F1B4E9C8}">
      <dsp:nvSpPr>
        <dsp:cNvPr id="0" name=""/>
        <dsp:cNvSpPr/>
      </dsp:nvSpPr>
      <dsp:spPr>
        <a:xfrm>
          <a:off x="6095733" y="0"/>
          <a:ext cx="2834717" cy="54623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311150" fontAlgn="auto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defRPr/>
          </a:pPr>
          <a:r>
            <a:rPr lang="ru-RU" sz="1100" kern="1200" dirty="0" smtClean="0"/>
            <a:t>Организации – субъекты деятельности в сфере промышленности или сельскохозяйственные товаропроизводители - участники программы деятельности «</a:t>
          </a:r>
          <a:r>
            <a:rPr lang="ru-RU" sz="1100" kern="1200" dirty="0" err="1" smtClean="0"/>
            <a:t>СиббиоНОЦ</a:t>
          </a:r>
          <a:r>
            <a:rPr lang="ru-RU" sz="1100" kern="1200" dirty="0" smtClean="0"/>
            <a:t>» от 15.11.2023,  </a:t>
          </a:r>
        </a:p>
        <a:p>
          <a:pPr marL="0" marR="0" lvl="0" indent="0" algn="ctr" defTabSz="311150" fontAlgn="auto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defRPr/>
          </a:pPr>
          <a:r>
            <a:rPr lang="ru-RU" sz="1100" kern="1200" dirty="0" smtClean="0"/>
            <a:t>не имеющие ОКВЭД 72.1, действующие не менее 1 года до даты подачи заявки на конкурс</a:t>
          </a:r>
        </a:p>
      </dsp:txBody>
      <dsp:txXfrm>
        <a:off x="6095733" y="0"/>
        <a:ext cx="2834717" cy="1638701"/>
      </dsp:txXfrm>
    </dsp:sp>
    <dsp:sp modelId="{18D17D88-5760-438B-98E6-4983F5AA008C}">
      <dsp:nvSpPr>
        <dsp:cNvPr id="0" name=""/>
        <dsp:cNvSpPr/>
      </dsp:nvSpPr>
      <dsp:spPr>
        <a:xfrm>
          <a:off x="6379205" y="1640048"/>
          <a:ext cx="2267774" cy="4454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 10 млн. рублей в год</a:t>
          </a:r>
          <a:endParaRPr lang="ru-RU" sz="1600" kern="1200" dirty="0"/>
        </a:p>
      </dsp:txBody>
      <dsp:txXfrm>
        <a:off x="6392251" y="1653094"/>
        <a:ext cx="2241682" cy="419343"/>
      </dsp:txXfrm>
    </dsp:sp>
    <dsp:sp modelId="{04160903-41E2-4C3B-94FA-CEF5A71E68E2}">
      <dsp:nvSpPr>
        <dsp:cNvPr id="0" name=""/>
        <dsp:cNvSpPr/>
      </dsp:nvSpPr>
      <dsp:spPr>
        <a:xfrm>
          <a:off x="6379205" y="2528232"/>
          <a:ext cx="2267774" cy="536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 двух лет</a:t>
          </a:r>
          <a:endParaRPr lang="ru-RU" sz="1600" kern="1200" dirty="0"/>
        </a:p>
      </dsp:txBody>
      <dsp:txXfrm>
        <a:off x="6394913" y="2543940"/>
        <a:ext cx="2236358" cy="504902"/>
      </dsp:txXfrm>
    </dsp:sp>
    <dsp:sp modelId="{CF4F9A99-5B72-4E68-B8F3-8583EDA2E3C0}">
      <dsp:nvSpPr>
        <dsp:cNvPr id="0" name=""/>
        <dsp:cNvSpPr/>
      </dsp:nvSpPr>
      <dsp:spPr>
        <a:xfrm>
          <a:off x="6379205" y="3507298"/>
          <a:ext cx="2267774" cy="6787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заказные НИР и (или) ОКР в НИИ и (или) вузах – не менее 20% собственных средств</a:t>
          </a:r>
          <a:endParaRPr lang="ru-RU" sz="1200" kern="1200" dirty="0"/>
        </a:p>
      </dsp:txBody>
      <dsp:txXfrm>
        <a:off x="6399085" y="3527178"/>
        <a:ext cx="2228014" cy="638983"/>
      </dsp:txXfrm>
    </dsp:sp>
    <dsp:sp modelId="{1C7CB134-6769-42CF-B24F-9C0435C989D5}">
      <dsp:nvSpPr>
        <dsp:cNvPr id="0" name=""/>
        <dsp:cNvSpPr/>
      </dsp:nvSpPr>
      <dsp:spPr>
        <a:xfrm>
          <a:off x="6379205" y="4628790"/>
          <a:ext cx="2267774" cy="559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рамках программы </a:t>
          </a:r>
          <a:r>
            <a:rPr lang="ru-RU" sz="1600" kern="1200" dirty="0" err="1" smtClean="0"/>
            <a:t>СиббиоНОЦ</a:t>
          </a:r>
          <a:endParaRPr lang="ru-RU" sz="1600" kern="1200" dirty="0"/>
        </a:p>
      </dsp:txBody>
      <dsp:txXfrm>
        <a:off x="6395580" y="4645165"/>
        <a:ext cx="2235024" cy="526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E7D26-0B88-4E91-84D2-1E31F8DC8B66}">
      <dsp:nvSpPr>
        <dsp:cNvPr id="0" name=""/>
        <dsp:cNvSpPr/>
      </dsp:nvSpPr>
      <dsp:spPr>
        <a:xfrm>
          <a:off x="1257" y="0"/>
          <a:ext cx="11881150" cy="31896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</dsp:txBody>
      <dsp:txXfrm>
        <a:off x="1257" y="0"/>
        <a:ext cx="11881150" cy="9568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19F7B-2D1A-4EB6-8226-D27498853A71}">
      <dsp:nvSpPr>
        <dsp:cNvPr id="0" name=""/>
        <dsp:cNvSpPr/>
      </dsp:nvSpPr>
      <dsp:spPr>
        <a:xfrm>
          <a:off x="723" y="0"/>
          <a:ext cx="7744000" cy="59812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266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 smtClean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723" y="0"/>
        <a:ext cx="7744000" cy="1794380"/>
      </dsp:txXfrm>
    </dsp:sp>
    <dsp:sp modelId="{5A077F1E-A7EE-4AD0-9206-C028F1B4E9C8}">
      <dsp:nvSpPr>
        <dsp:cNvPr id="0" name=""/>
        <dsp:cNvSpPr/>
      </dsp:nvSpPr>
      <dsp:spPr>
        <a:xfrm>
          <a:off x="8347331" y="128178"/>
          <a:ext cx="3545177" cy="35144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marR="0" lvl="0" indent="0" algn="ctr" defTabSz="311150" fontAlgn="auto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defRPr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just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 smtClean="0">
              <a:latin typeface="Century Gothic" panose="020B0502020202020204" pitchFamily="34" charset="0"/>
            </a:rPr>
            <a:t> </a:t>
          </a:r>
        </a:p>
        <a:p>
          <a:pPr marL="0" lvl="0" indent="0" algn="just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kern="1200" dirty="0" smtClean="0">
            <a:latin typeface="Century Gothic" panose="020B0502020202020204" pitchFamily="34" charset="0"/>
          </a:endParaRPr>
        </a:p>
        <a:p>
          <a:pPr marL="0" lvl="0" indent="0" algn="just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kern="1200" dirty="0" smtClean="0"/>
        </a:p>
      </dsp:txBody>
      <dsp:txXfrm>
        <a:off x="8347331" y="128178"/>
        <a:ext cx="3545177" cy="10543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50615-66A3-4CB6-A274-E4C148066F9C}">
      <dsp:nvSpPr>
        <dsp:cNvPr id="0" name=""/>
        <dsp:cNvSpPr/>
      </dsp:nvSpPr>
      <dsp:spPr>
        <a:xfrm>
          <a:off x="4236" y="59580"/>
          <a:ext cx="3827790" cy="494937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latin typeface="Century Gothic" panose="020B0502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latin typeface="Century Gothic" panose="020B0502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latin typeface="Century Gothic" panose="020B0502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latin typeface="Century Gothic" panose="020B0502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latin typeface="Century Gothic" panose="020B0502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>
            <a:latin typeface="Century Gothic" panose="020B0502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latin typeface="Century Gothic" panose="020B0502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latin typeface="Century Gothic" panose="020B0502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latin typeface="Century Gothic" panose="020B0502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latin typeface="Century Gothic" panose="020B0502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latin typeface="Century Gothic" panose="020B0502020202020204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latin typeface="Century Gothic" panose="020B0502020202020204" pitchFamily="34" charset="0"/>
          </a:endParaRPr>
        </a:p>
      </dsp:txBody>
      <dsp:txXfrm>
        <a:off x="4236" y="59580"/>
        <a:ext cx="3827790" cy="1484811"/>
      </dsp:txXfrm>
    </dsp:sp>
    <dsp:sp modelId="{8CF5C1CF-D546-4D6A-ADE6-A98E098194DA}">
      <dsp:nvSpPr>
        <dsp:cNvPr id="0" name=""/>
        <dsp:cNvSpPr/>
      </dsp:nvSpPr>
      <dsp:spPr>
        <a:xfrm>
          <a:off x="4114666" y="0"/>
          <a:ext cx="3776580" cy="5068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kern="1200" dirty="0" smtClean="0">
            <a:latin typeface="Century Gothic" panose="020B0502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kern="1200" dirty="0" smtClean="0">
            <a:latin typeface="Century Gothic" panose="020B0502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kern="1200" dirty="0" smtClean="0">
            <a:latin typeface="Century Gothic" panose="020B0502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kern="1200" dirty="0" smtClean="0">
            <a:latin typeface="Century Gothic" panose="020B0502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kern="1200" dirty="0" smtClean="0">
            <a:latin typeface="Century Gothic" panose="020B0502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kern="1200" dirty="0" smtClean="0">
            <a:latin typeface="Century Gothic" panose="020B0502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 algn="ctr">
            <a:spcBef>
              <a:spcPct val="0"/>
            </a:spcBef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kern="1200" dirty="0" smtClean="0">
            <a:latin typeface="Century Gothic" panose="020B0502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0" kern="1200" dirty="0" smtClean="0">
            <a:latin typeface="Century Gothic" panose="020B0502020202020204" pitchFamily="34" charset="0"/>
          </a:endParaRPr>
        </a:p>
      </dsp:txBody>
      <dsp:txXfrm>
        <a:off x="4114666" y="0"/>
        <a:ext cx="3776580" cy="1520559"/>
      </dsp:txXfrm>
    </dsp:sp>
    <dsp:sp modelId="{5A077F1E-A7EE-4AD0-9206-C028F1B4E9C8}">
      <dsp:nvSpPr>
        <dsp:cNvPr id="0" name=""/>
        <dsp:cNvSpPr/>
      </dsp:nvSpPr>
      <dsp:spPr>
        <a:xfrm>
          <a:off x="8175094" y="0"/>
          <a:ext cx="3756526" cy="506853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>
            <a:spcBef>
              <a:spcPct val="0"/>
            </a:spcBef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b="0" kern="1200" dirty="0" smtClean="0">
            <a:latin typeface="Century Gothic" panose="020B0502020202020204" pitchFamily="34" charset="0"/>
          </a:endParaRPr>
        </a:p>
        <a:p>
          <a:pPr marL="0" marR="0" lvl="0" indent="0" algn="ctr" defTabSz="311150" fontAlgn="auto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defRPr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800" b="1" kern="1200" dirty="0" smtClean="0">
            <a:latin typeface="Century Gothic" panose="020B0502020202020204" pitchFamily="34" charset="0"/>
          </a:endParaRPr>
        </a:p>
        <a:p>
          <a:pPr marL="0" lvl="0" indent="0" algn="just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 smtClean="0">
              <a:latin typeface="Century Gothic" panose="020B0502020202020204" pitchFamily="34" charset="0"/>
            </a:rPr>
            <a:t> </a:t>
          </a:r>
        </a:p>
        <a:p>
          <a:pPr marL="0" lvl="0" indent="0" algn="just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kern="1200" dirty="0" smtClean="0">
            <a:latin typeface="Century Gothic" panose="020B0502020202020204" pitchFamily="34" charset="0"/>
          </a:endParaRPr>
        </a:p>
        <a:p>
          <a:pPr marL="0" lvl="0" indent="0" algn="just" defTabSz="3111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kern="1200" dirty="0" smtClean="0"/>
        </a:p>
      </dsp:txBody>
      <dsp:txXfrm>
        <a:off x="8175094" y="0"/>
        <a:ext cx="3756526" cy="1520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E3D2DED-FE7A-46BC-9AD8-AA43DF6777B0}" type="datetimeFigureOut">
              <a:rPr lang="ru-RU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90E6ECA-2CF6-4BEC-B327-E7F2ADE86E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E3D2DED-FE7A-46BC-9AD8-AA43DF6777B0}" type="datetimeFigureOut">
              <a:rPr lang="ru-RU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90E6ECA-2CF6-4BEC-B327-E7F2ADE86E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E3D2DED-FE7A-46BC-9AD8-AA43DF6777B0}" type="datetimeFigureOut">
              <a:rPr lang="ru-RU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90E6ECA-2CF6-4BEC-B327-E7F2ADE86E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E3D2DED-FE7A-46BC-9AD8-AA43DF6777B0}" type="datetimeFigureOut">
              <a:rPr lang="ru-RU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90E6ECA-2CF6-4BEC-B327-E7F2ADE86E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E3D2DED-FE7A-46BC-9AD8-AA43DF6777B0}" type="datetimeFigureOut">
              <a:rPr lang="ru-RU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90E6ECA-2CF6-4BEC-B327-E7F2ADE86E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E3D2DED-FE7A-46BC-9AD8-AA43DF6777B0}" type="datetimeFigureOut">
              <a:rPr lang="ru-RU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90E6ECA-2CF6-4BEC-B327-E7F2ADE86E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E3D2DED-FE7A-46BC-9AD8-AA43DF6777B0}" type="datetimeFigureOut">
              <a:rPr lang="ru-RU"/>
              <a:t>15.01.2025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90E6ECA-2CF6-4BEC-B327-E7F2ADE86E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E3D2DED-FE7A-46BC-9AD8-AA43DF6777B0}" type="datetimeFigureOut">
              <a:rPr lang="ru-RU"/>
              <a:t>15.01.2025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90E6ECA-2CF6-4BEC-B327-E7F2ADE86E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E3D2DED-FE7A-46BC-9AD8-AA43DF6777B0}" type="datetimeFigureOut">
              <a:rPr lang="ru-RU"/>
              <a:t>15.01.2025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90E6ECA-2CF6-4BEC-B327-E7F2ADE86E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E3D2DED-FE7A-46BC-9AD8-AA43DF6777B0}" type="datetimeFigureOut">
              <a:rPr lang="ru-RU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90E6ECA-2CF6-4BEC-B327-E7F2ADE86E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E3D2DED-FE7A-46BC-9AD8-AA43DF6777B0}" type="datetimeFigureOut">
              <a:rPr lang="ru-RU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90E6ECA-2CF6-4BEC-B327-E7F2ADE86EB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3D2DED-FE7A-46BC-9AD8-AA43DF6777B0}" type="datetimeFigureOut">
              <a:rPr lang="ru-RU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0E6ECA-2CF6-4BEC-B327-E7F2ADE86EB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hyperlink" Target="mailto:mlav@nso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tsoy@nso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1.xm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microsoft.com/office/2007/relationships/diagramDrawing" Target="../diagrams/drawing1.xml"/><Relationship Id="rId4" Type="http://schemas.openxmlformats.org/officeDocument/2006/relationships/image" Target="../media/image6.jp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Академпарк, Николаева, 12, Новосибирск — 2ГИС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74" b="41275"/>
          <a:stretch/>
        </p:blipFill>
        <p:spPr bwMode="auto">
          <a:xfrm>
            <a:off x="9524" y="1356107"/>
            <a:ext cx="3990975" cy="415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7868" b="359"/>
          <a:stretch/>
        </p:blipFill>
        <p:spPr>
          <a:xfrm>
            <a:off x="8073509" y="1319516"/>
            <a:ext cx="4120587" cy="4203759"/>
          </a:xfrm>
          <a:prstGeom prst="rect">
            <a:avLst/>
          </a:prstGeom>
        </p:spPr>
      </p:pic>
      <p:pic>
        <p:nvPicPr>
          <p:cNvPr id="1028" name="Picture 4" descr="Новосибирский государственный университет | МИСИ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6" t="-346" r="15005" b="15240"/>
          <a:stretch/>
        </p:blipFill>
        <p:spPr bwMode="auto">
          <a:xfrm>
            <a:off x="4001143" y="1346582"/>
            <a:ext cx="462524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451060" y="5727760"/>
            <a:ext cx="6470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Министерство науки и инновационной политики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Новосибирской области</a:t>
            </a:r>
          </a:p>
        </p:txBody>
      </p:sp>
      <p:cxnSp>
        <p:nvCxnSpPr>
          <p:cNvPr id="22" name="Прямая соединительная линия 21"/>
          <p:cNvCxnSpPr>
            <a:cxnSpLocks/>
          </p:cNvCxnSpPr>
          <p:nvPr/>
        </p:nvCxnSpPr>
        <p:spPr bwMode="auto">
          <a:xfrm flipH="1">
            <a:off x="0" y="1328738"/>
            <a:ext cx="12192000" cy="95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 flipH="1">
            <a:off x="8643496" y="1364166"/>
            <a:ext cx="1" cy="41676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 bwMode="auto">
          <a:xfrm flipH="1">
            <a:off x="4012525" y="1337381"/>
            <a:ext cx="8384" cy="41944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 bwMode="auto">
          <a:xfrm flipH="1">
            <a:off x="0" y="5542022"/>
            <a:ext cx="12192000" cy="95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702678" y="228223"/>
            <a:ext cx="1672253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latin typeface="Century Gothic"/>
                <a:cs typeface="Tahoma"/>
              </a:rPr>
              <a:t>Новосибирская </a:t>
            </a:r>
            <a:endParaRPr dirty="0"/>
          </a:p>
          <a:p>
            <a:pPr>
              <a:defRPr/>
            </a:pPr>
            <a:r>
              <a:rPr lang="ru-RU" sz="1400" b="1" dirty="0">
                <a:latin typeface="Century Gothic"/>
                <a:cs typeface="Tahoma"/>
              </a:rPr>
              <a:t>область</a:t>
            </a:r>
            <a:endParaRPr dirty="0"/>
          </a:p>
        </p:txBody>
      </p:sp>
      <p:pic>
        <p:nvPicPr>
          <p:cNvPr id="15" name="Рисунок 11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99441" y="178683"/>
            <a:ext cx="503237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788360" y="1725157"/>
            <a:ext cx="11050808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Субсидия субъектам инновационной деятельности на подготовку, осуществление трансфера и коммерциализацию технологий, включая выпуск опытной партии продукции, ее сертификацию, модернизацию производства и прочие мероприятия 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3733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9990344" name="TextBox 10"/>
          <p:cNvSpPr txBox="1"/>
          <p:nvPr/>
        </p:nvSpPr>
        <p:spPr bwMode="auto">
          <a:xfrm>
            <a:off x="0" y="-20512"/>
            <a:ext cx="12189186" cy="787079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/>
          </a:gradFill>
        </p:spPr>
        <p:txBody>
          <a:bodyPr wrap="square" tIns="180000" bIns="180000" rtlCol="0" anchor="ctr" anchorCtr="0">
            <a:spAutoFit/>
          </a:bodyPr>
          <a:lstStyle/>
          <a:p>
            <a:pPr algn="ctr">
              <a:defRPr/>
            </a:pPr>
            <a:endParaRPr lang="ru-RU" sz="2800" b="1" i="0" u="none" strike="noStrike" cap="none" spc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50782261" name="TextBox 1"/>
          <p:cNvSpPr txBox="1"/>
          <p:nvPr/>
        </p:nvSpPr>
        <p:spPr bwMode="auto">
          <a:xfrm>
            <a:off x="1270473" y="-84048"/>
            <a:ext cx="10316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Направления допустимых расходов (затрат), источником финансового обеспечения которых являются субсидия, а также собственные и (или) привлеченные средства заявителя, направляемые на реализацию проекта, и их предельные объемы (продолжение)</a:t>
            </a:r>
            <a:endParaRPr b="1" i="0" u="none" strike="noStrike" cap="none" spc="0" dirty="0">
              <a:solidFill>
                <a:schemeClr val="bg1"/>
              </a:solidFill>
              <a:cs typeface="Century Gothic"/>
            </a:endParaRPr>
          </a:p>
        </p:txBody>
      </p:sp>
      <p:pic>
        <p:nvPicPr>
          <p:cNvPr id="631302343" name="Рисунок 11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7091" y="61605"/>
            <a:ext cx="503236" cy="6267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араллелограмм 62"/>
          <p:cNvSpPr/>
          <p:nvPr/>
        </p:nvSpPr>
        <p:spPr bwMode="auto">
          <a:xfrm>
            <a:off x="11351" y="3866373"/>
            <a:ext cx="2563109" cy="1182199"/>
          </a:xfrm>
          <a:prstGeom prst="parallelogram">
            <a:avLst>
              <a:gd name="adj" fmla="val 41898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Оплата работ (внешних НИР и (или) ОКР) соисполнителей:</a:t>
            </a:r>
          </a:p>
          <a:p>
            <a:pPr algn="ctr">
              <a:spcAft>
                <a:spcPts val="0"/>
              </a:spcAft>
            </a:pPr>
            <a:r>
              <a:rPr lang="ru-RU" sz="1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научные организации;</a:t>
            </a:r>
          </a:p>
          <a:p>
            <a:pPr algn="ctr"/>
            <a:r>
              <a:rPr lang="ru-RU" sz="1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</a:t>
            </a:r>
          </a:p>
        </p:txBody>
      </p:sp>
      <p:sp>
        <p:nvSpPr>
          <p:cNvPr id="9" name="Параллелограмм 62"/>
          <p:cNvSpPr/>
          <p:nvPr/>
        </p:nvSpPr>
        <p:spPr bwMode="auto">
          <a:xfrm>
            <a:off x="11351" y="2605393"/>
            <a:ext cx="2563108" cy="1192624"/>
          </a:xfrm>
          <a:prstGeom prst="parallelogram">
            <a:avLst>
              <a:gd name="adj" fmla="val 41898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Закупка работ и услуг (за исключением внешних НИР и (или) ОКР по теме проекта, выполняемых</a:t>
            </a:r>
          </a:p>
          <a:p>
            <a:pPr algn="ctr"/>
            <a:r>
              <a:rPr lang="ru-RU" sz="1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научными учреждениями и (или)</a:t>
            </a:r>
          </a:p>
          <a:p>
            <a:pPr algn="ctr"/>
            <a:r>
              <a:rPr lang="ru-RU" sz="1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высшими учебными заведениями</a:t>
            </a:r>
            <a:endParaRPr lang="ru-RU" sz="10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араллелограмм 62"/>
          <p:cNvSpPr/>
          <p:nvPr/>
        </p:nvSpPr>
        <p:spPr bwMode="auto">
          <a:xfrm>
            <a:off x="11351" y="5137562"/>
            <a:ext cx="2530748" cy="1184615"/>
          </a:xfrm>
          <a:prstGeom prst="parallelogram">
            <a:avLst>
              <a:gd name="adj" fmla="val 41898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Накладные расходы</a:t>
            </a:r>
            <a:endParaRPr lang="ru-RU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>
            <a:cxnSpLocks/>
          </p:cNvCxnSpPr>
          <p:nvPr/>
        </p:nvCxnSpPr>
        <p:spPr bwMode="auto">
          <a:xfrm flipV="1">
            <a:off x="1870484" y="3810317"/>
            <a:ext cx="10058001" cy="2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cxnSpLocks/>
          </p:cNvCxnSpPr>
          <p:nvPr/>
        </p:nvCxnSpPr>
        <p:spPr bwMode="auto">
          <a:xfrm flipV="1">
            <a:off x="1831285" y="5054417"/>
            <a:ext cx="10097200" cy="46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cxnSpLocks/>
          </p:cNvCxnSpPr>
          <p:nvPr/>
        </p:nvCxnSpPr>
        <p:spPr bwMode="auto">
          <a:xfrm flipV="1">
            <a:off x="1833563" y="6290047"/>
            <a:ext cx="10094922" cy="24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cxnSpLocks/>
          </p:cNvCxnSpPr>
          <p:nvPr/>
        </p:nvCxnSpPr>
        <p:spPr bwMode="auto">
          <a:xfrm>
            <a:off x="5958728" y="766567"/>
            <a:ext cx="48564" cy="5526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cxnSpLocks/>
          </p:cNvCxnSpPr>
          <p:nvPr/>
        </p:nvCxnSpPr>
        <p:spPr bwMode="auto">
          <a:xfrm>
            <a:off x="4268489" y="2602225"/>
            <a:ext cx="15516" cy="37119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708470" y="2948506"/>
            <a:ext cx="1380497" cy="438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До 100% 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объема субсидии</a:t>
            </a:r>
          </a:p>
        </p:txBody>
      </p:sp>
      <p:sp>
        <p:nvSpPr>
          <p:cNvPr id="631302336" name="Прямоугольник 631302335"/>
          <p:cNvSpPr/>
          <p:nvPr/>
        </p:nvSpPr>
        <p:spPr>
          <a:xfrm>
            <a:off x="2702788" y="4221491"/>
            <a:ext cx="13918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100% объема </a:t>
            </a: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endParaRPr lang="ru-RU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1302338" name="Прямоугольник 631302337"/>
          <p:cNvSpPr/>
          <p:nvPr/>
        </p:nvSpPr>
        <p:spPr>
          <a:xfrm>
            <a:off x="2725346" y="5473427"/>
            <a:ext cx="11842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20% объема субсидии</a:t>
            </a:r>
          </a:p>
        </p:txBody>
      </p:sp>
      <p:sp>
        <p:nvSpPr>
          <p:cNvPr id="631302339" name="Прямоугольник 631302338"/>
          <p:cNvSpPr/>
          <p:nvPr/>
        </p:nvSpPr>
        <p:spPr>
          <a:xfrm>
            <a:off x="4193780" y="2862471"/>
            <a:ext cx="1790812" cy="623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80% объема собственных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и (или) привлеченных средств</a:t>
            </a:r>
          </a:p>
        </p:txBody>
      </p:sp>
      <p:sp>
        <p:nvSpPr>
          <p:cNvPr id="631302341" name="Прямоугольник 631302340"/>
          <p:cNvSpPr/>
          <p:nvPr/>
        </p:nvSpPr>
        <p:spPr>
          <a:xfrm>
            <a:off x="4365170" y="4171383"/>
            <a:ext cx="1693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не менее 20% объема собственных и (или) привлеченных средств</a:t>
            </a:r>
          </a:p>
        </p:txBody>
      </p:sp>
      <p:sp>
        <p:nvSpPr>
          <p:cNvPr id="631302344" name="Прямоугольник 631302343"/>
          <p:cNvSpPr/>
          <p:nvPr/>
        </p:nvSpPr>
        <p:spPr>
          <a:xfrm>
            <a:off x="4268489" y="5383957"/>
            <a:ext cx="178775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20% объема собственных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и (или) привлеченных средств</a:t>
            </a:r>
          </a:p>
        </p:txBody>
      </p:sp>
      <p:sp>
        <p:nvSpPr>
          <p:cNvPr id="631302345" name="Прямоугольник 631302344"/>
          <p:cNvSpPr/>
          <p:nvPr/>
        </p:nvSpPr>
        <p:spPr>
          <a:xfrm>
            <a:off x="5925157" y="2895068"/>
            <a:ext cx="14986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% объема субсидии</a:t>
            </a:r>
          </a:p>
        </p:txBody>
      </p:sp>
      <p:sp>
        <p:nvSpPr>
          <p:cNvPr id="631302346" name="Прямоугольник 631302345"/>
          <p:cNvSpPr/>
          <p:nvPr/>
        </p:nvSpPr>
        <p:spPr>
          <a:xfrm>
            <a:off x="6211754" y="4216874"/>
            <a:ext cx="11211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50% объема субсидии</a:t>
            </a:r>
          </a:p>
        </p:txBody>
      </p:sp>
      <p:sp>
        <p:nvSpPr>
          <p:cNvPr id="631302348" name="Прямоугольник 631302347"/>
          <p:cNvSpPr/>
          <p:nvPr/>
        </p:nvSpPr>
        <p:spPr>
          <a:xfrm>
            <a:off x="6153240" y="5471121"/>
            <a:ext cx="12381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20% объема субсидии</a:t>
            </a:r>
          </a:p>
        </p:txBody>
      </p:sp>
      <p:sp>
        <p:nvSpPr>
          <p:cNvPr id="631302349" name="Прямоугольник 631302348"/>
          <p:cNvSpPr/>
          <p:nvPr/>
        </p:nvSpPr>
        <p:spPr>
          <a:xfrm>
            <a:off x="7369065" y="2808114"/>
            <a:ext cx="182386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50% объема собственных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и (или) привлеченных средств</a:t>
            </a:r>
          </a:p>
        </p:txBody>
      </p:sp>
      <p:sp>
        <p:nvSpPr>
          <p:cNvPr id="631302350" name="Прямоугольник 631302349"/>
          <p:cNvSpPr/>
          <p:nvPr/>
        </p:nvSpPr>
        <p:spPr>
          <a:xfrm>
            <a:off x="7504765" y="4151143"/>
            <a:ext cx="15681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50% объема собственных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и (или) привлеченных средств</a:t>
            </a:r>
          </a:p>
        </p:txBody>
      </p:sp>
      <p:sp>
        <p:nvSpPr>
          <p:cNvPr id="631302352" name="Прямоугольник 631302351"/>
          <p:cNvSpPr/>
          <p:nvPr/>
        </p:nvSpPr>
        <p:spPr>
          <a:xfrm>
            <a:off x="7417454" y="5383957"/>
            <a:ext cx="18166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20% объема собственных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и (или) привлеченных средств</a:t>
            </a:r>
          </a:p>
        </p:txBody>
      </p:sp>
      <p:sp>
        <p:nvSpPr>
          <p:cNvPr id="631302353" name="Прямоугольник 631302352"/>
          <p:cNvSpPr/>
          <p:nvPr/>
        </p:nvSpPr>
        <p:spPr>
          <a:xfrm>
            <a:off x="9218941" y="2896674"/>
            <a:ext cx="11695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% объема субсидии</a:t>
            </a:r>
            <a:endParaRPr lang="ru-RU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1302354" name="Прямоугольник 631302353"/>
          <p:cNvSpPr/>
          <p:nvPr/>
        </p:nvSpPr>
        <p:spPr>
          <a:xfrm>
            <a:off x="9070575" y="4221491"/>
            <a:ext cx="14457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% объема </a:t>
            </a: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endParaRPr lang="ru-RU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1302356" name="Прямоугольник 631302355"/>
          <p:cNvSpPr/>
          <p:nvPr/>
        </p:nvSpPr>
        <p:spPr>
          <a:xfrm>
            <a:off x="9048209" y="5477639"/>
            <a:ext cx="16280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20% объема субсидии</a:t>
            </a:r>
          </a:p>
        </p:txBody>
      </p:sp>
      <p:sp>
        <p:nvSpPr>
          <p:cNvPr id="631302357" name="Прямоугольник 631302356"/>
          <p:cNvSpPr/>
          <p:nvPr/>
        </p:nvSpPr>
        <p:spPr>
          <a:xfrm>
            <a:off x="10549126" y="2827200"/>
            <a:ext cx="14584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% объема собственных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и (или) привлеченных средств</a:t>
            </a:r>
          </a:p>
        </p:txBody>
      </p:sp>
      <p:sp>
        <p:nvSpPr>
          <p:cNvPr id="631302358" name="Прямоугольник 631302357"/>
          <p:cNvSpPr/>
          <p:nvPr/>
        </p:nvSpPr>
        <p:spPr>
          <a:xfrm>
            <a:off x="10367749" y="4155923"/>
            <a:ext cx="18242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не менее </a:t>
            </a: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% объема собственных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и (или) привлеченных средств</a:t>
            </a:r>
          </a:p>
        </p:txBody>
      </p:sp>
      <p:sp>
        <p:nvSpPr>
          <p:cNvPr id="631302360" name="Прямоугольник 631302359"/>
          <p:cNvSpPr/>
          <p:nvPr/>
        </p:nvSpPr>
        <p:spPr>
          <a:xfrm>
            <a:off x="10676246" y="5244445"/>
            <a:ext cx="120416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20% объема собственных и (или) привлеченных средств</a:t>
            </a:r>
          </a:p>
        </p:txBody>
      </p:sp>
      <p:cxnSp>
        <p:nvCxnSpPr>
          <p:cNvPr id="49" name="Прямая соединительная линия 48"/>
          <p:cNvCxnSpPr>
            <a:cxnSpLocks/>
          </p:cNvCxnSpPr>
          <p:nvPr/>
        </p:nvCxnSpPr>
        <p:spPr bwMode="auto">
          <a:xfrm>
            <a:off x="7406829" y="2602224"/>
            <a:ext cx="45399" cy="3690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cxnSpLocks/>
          </p:cNvCxnSpPr>
          <p:nvPr/>
        </p:nvCxnSpPr>
        <p:spPr bwMode="auto">
          <a:xfrm>
            <a:off x="9091274" y="766567"/>
            <a:ext cx="54871" cy="5537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cxnSpLocks/>
          </p:cNvCxnSpPr>
          <p:nvPr/>
        </p:nvCxnSpPr>
        <p:spPr bwMode="auto">
          <a:xfrm>
            <a:off x="10538008" y="2587395"/>
            <a:ext cx="45399" cy="3690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 bwMode="auto">
          <a:xfrm>
            <a:off x="2693723" y="1737632"/>
            <a:ext cx="32650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1-я категория - 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 «Общая»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54" name="Параллелограмм 62"/>
          <p:cNvSpPr/>
          <p:nvPr/>
        </p:nvSpPr>
        <p:spPr bwMode="auto">
          <a:xfrm>
            <a:off x="9461" y="801592"/>
            <a:ext cx="2564997" cy="758987"/>
          </a:xfrm>
          <a:prstGeom prst="parallelogram">
            <a:avLst>
              <a:gd name="adj" fmla="val 41898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200" b="1" kern="12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 (затрат)</a:t>
            </a:r>
          </a:p>
        </p:txBody>
      </p:sp>
      <p:cxnSp>
        <p:nvCxnSpPr>
          <p:cNvPr id="59" name="Прямая соединительная линия 58"/>
          <p:cNvCxnSpPr>
            <a:cxnSpLocks/>
          </p:cNvCxnSpPr>
          <p:nvPr/>
        </p:nvCxnSpPr>
        <p:spPr bwMode="auto">
          <a:xfrm flipV="1">
            <a:off x="1870484" y="1544545"/>
            <a:ext cx="10058001" cy="2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 bwMode="auto">
          <a:xfrm>
            <a:off x="5938627" y="1718971"/>
            <a:ext cx="31119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2-я категория -  «Разработчики</a:t>
            </a:r>
            <a:r>
              <a:rPr lang="ru-RU" sz="2400" b="1" dirty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9108376" y="1706032"/>
            <a:ext cx="3071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3-я категория -  «Товаропроизводители»</a:t>
            </a:r>
            <a:endParaRPr lang="ru-RU" sz="2000" b="1" dirty="0">
              <a:solidFill>
                <a:prstClr val="white"/>
              </a:solidFill>
            </a:endParaRPr>
          </a:p>
        </p:txBody>
      </p:sp>
      <p:cxnSp>
        <p:nvCxnSpPr>
          <p:cNvPr id="62" name="Прямая соединительная линия 61"/>
          <p:cNvCxnSpPr>
            <a:cxnSpLocks/>
          </p:cNvCxnSpPr>
          <p:nvPr/>
        </p:nvCxnSpPr>
        <p:spPr bwMode="auto">
          <a:xfrm>
            <a:off x="4268489" y="807942"/>
            <a:ext cx="0" cy="752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cxnSpLocks/>
          </p:cNvCxnSpPr>
          <p:nvPr/>
        </p:nvCxnSpPr>
        <p:spPr bwMode="auto">
          <a:xfrm>
            <a:off x="7417454" y="791908"/>
            <a:ext cx="0" cy="752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cxnSpLocks/>
          </p:cNvCxnSpPr>
          <p:nvPr/>
        </p:nvCxnSpPr>
        <p:spPr bwMode="auto">
          <a:xfrm>
            <a:off x="10516310" y="791908"/>
            <a:ext cx="0" cy="752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 bwMode="auto">
          <a:xfrm>
            <a:off x="3037681" y="1007975"/>
            <a:ext cx="868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endParaRPr lang="ru-RU" sz="1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4218412" y="825725"/>
            <a:ext cx="1706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Собственны</a:t>
            </a:r>
            <a:r>
              <a:rPr lang="ru-RU" sz="12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2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(или) </a:t>
            </a:r>
            <a:endParaRPr lang="ru-RU" sz="12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привлеченные средства </a:t>
            </a:r>
            <a:r>
              <a:rPr lang="ru-RU" sz="12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заявителя</a:t>
            </a:r>
          </a:p>
        </p:txBody>
      </p:sp>
      <p:sp>
        <p:nvSpPr>
          <p:cNvPr id="67" name="Прямоугольник 66"/>
          <p:cNvSpPr/>
          <p:nvPr/>
        </p:nvSpPr>
        <p:spPr bwMode="auto">
          <a:xfrm>
            <a:off x="7439400" y="827840"/>
            <a:ext cx="1706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Собственны</a:t>
            </a:r>
            <a:r>
              <a:rPr lang="ru-RU" sz="12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2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(или) </a:t>
            </a:r>
            <a:endParaRPr lang="ru-RU" sz="12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привлеченные средства </a:t>
            </a:r>
            <a:r>
              <a:rPr lang="ru-RU" sz="12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заявителя</a:t>
            </a:r>
          </a:p>
        </p:txBody>
      </p:sp>
      <p:sp>
        <p:nvSpPr>
          <p:cNvPr id="68" name="Прямоугольник 67"/>
          <p:cNvSpPr/>
          <p:nvPr/>
        </p:nvSpPr>
        <p:spPr bwMode="auto">
          <a:xfrm>
            <a:off x="10417824" y="827840"/>
            <a:ext cx="1706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Собственны</a:t>
            </a:r>
            <a:r>
              <a:rPr lang="ru-RU" sz="12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2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(или) </a:t>
            </a:r>
            <a:endParaRPr lang="ru-RU" sz="12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привлеченные средства </a:t>
            </a:r>
            <a:r>
              <a:rPr lang="ru-RU" sz="12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заявителя</a:t>
            </a:r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6368939" y="1007337"/>
            <a:ext cx="868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endParaRPr lang="ru-RU" sz="1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9341352" y="1007337"/>
            <a:ext cx="868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endParaRPr lang="ru-RU" sz="1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Прямая соединительная линия 70"/>
          <p:cNvCxnSpPr>
            <a:cxnSpLocks/>
          </p:cNvCxnSpPr>
          <p:nvPr/>
        </p:nvCxnSpPr>
        <p:spPr bwMode="auto">
          <a:xfrm flipV="1">
            <a:off x="1870484" y="2572123"/>
            <a:ext cx="10058001" cy="21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 descr="Академпарк, Николаева, 12, Новосибирск — 2ГИС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174" b="41275"/>
          <a:stretch/>
        </p:blipFill>
        <p:spPr bwMode="auto">
          <a:xfrm>
            <a:off x="9524" y="1356107"/>
            <a:ext cx="3990975" cy="415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7868" b="359"/>
          <a:stretch/>
        </p:blipFill>
        <p:spPr>
          <a:xfrm>
            <a:off x="8073509" y="1319516"/>
            <a:ext cx="4120587" cy="4203759"/>
          </a:xfrm>
          <a:prstGeom prst="rect">
            <a:avLst/>
          </a:prstGeom>
        </p:spPr>
      </p:pic>
      <p:pic>
        <p:nvPicPr>
          <p:cNvPr id="1028" name="Picture 4" descr="Новосибирский государственный университет | МИСИС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6" t="-346" r="15005" b="15240"/>
          <a:stretch/>
        </p:blipFill>
        <p:spPr bwMode="auto">
          <a:xfrm>
            <a:off x="4001143" y="1346582"/>
            <a:ext cx="462524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451060" y="5727760"/>
            <a:ext cx="6470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Century Gothic" panose="020B0502020202020204" pitchFamily="34" charset="0"/>
              </a:rPr>
              <a:t>Министерство науки и инновационной политики</a:t>
            </a:r>
          </a:p>
          <a:p>
            <a:r>
              <a:rPr lang="ru-RU" sz="2000" dirty="0">
                <a:latin typeface="Century Gothic" panose="020B0502020202020204" pitchFamily="34" charset="0"/>
              </a:rPr>
              <a:t>Новосибирской области</a:t>
            </a:r>
          </a:p>
        </p:txBody>
      </p:sp>
      <p:cxnSp>
        <p:nvCxnSpPr>
          <p:cNvPr id="22" name="Прямая соединительная линия 21"/>
          <p:cNvCxnSpPr>
            <a:cxnSpLocks/>
          </p:cNvCxnSpPr>
          <p:nvPr/>
        </p:nvCxnSpPr>
        <p:spPr bwMode="auto">
          <a:xfrm flipH="1">
            <a:off x="0" y="1328738"/>
            <a:ext cx="12192000" cy="95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 flipH="1">
            <a:off x="8643496" y="1364166"/>
            <a:ext cx="1" cy="416765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 bwMode="auto">
          <a:xfrm flipH="1">
            <a:off x="4012525" y="1337381"/>
            <a:ext cx="8384" cy="41944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 bwMode="auto">
          <a:xfrm flipH="1">
            <a:off x="0" y="5542022"/>
            <a:ext cx="12192000" cy="95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702678" y="228223"/>
            <a:ext cx="1672253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dirty="0">
                <a:latin typeface="Century Gothic"/>
                <a:cs typeface="Tahoma"/>
              </a:rPr>
              <a:t>Новосибирская </a:t>
            </a:r>
            <a:endParaRPr dirty="0"/>
          </a:p>
          <a:p>
            <a:pPr>
              <a:defRPr/>
            </a:pPr>
            <a:r>
              <a:rPr lang="ru-RU" sz="1400" b="1" dirty="0">
                <a:latin typeface="Century Gothic"/>
                <a:cs typeface="Tahoma"/>
              </a:rPr>
              <a:t>область</a:t>
            </a:r>
            <a:endParaRPr dirty="0"/>
          </a:p>
        </p:txBody>
      </p:sp>
      <p:pic>
        <p:nvPicPr>
          <p:cNvPr id="15" name="Рисунок 11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99441" y="178683"/>
            <a:ext cx="503237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 bwMode="auto">
          <a:xfrm>
            <a:off x="841061" y="1496918"/>
            <a:ext cx="2776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Заинтересовались?</a:t>
            </a:r>
          </a:p>
        </p:txBody>
      </p:sp>
      <p:sp>
        <p:nvSpPr>
          <p:cNvPr id="19" name="Объект 2"/>
          <p:cNvSpPr txBox="1"/>
          <p:nvPr/>
        </p:nvSpPr>
        <p:spPr bwMode="auto">
          <a:xfrm>
            <a:off x="1538804" y="1754427"/>
            <a:ext cx="9795254" cy="33753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bg1"/>
                </a:solidFill>
              </a:rPr>
              <a:t>Более подробная информация: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Справки по телефонам: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Цой Андрей Викторович, телефон 238 73 99, </a:t>
            </a:r>
            <a:r>
              <a:rPr lang="en-US" b="1" dirty="0" smtClean="0">
                <a:solidFill>
                  <a:schemeClr val="bg1"/>
                </a:solidFill>
              </a:rPr>
              <a:t>e-mail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bg1"/>
                </a:solidFill>
                <a:hlinkClick r:id="rId6"/>
              </a:rPr>
              <a:t>tsoy@nso.ru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Шеховцова Алена Сергеевна, </a:t>
            </a:r>
            <a:r>
              <a:rPr lang="ru-RU" b="1" dirty="0" smtClean="0">
                <a:solidFill>
                  <a:schemeClr val="bg1"/>
                </a:solidFill>
              </a:rPr>
              <a:t>телефон 238 74 01, </a:t>
            </a:r>
            <a:r>
              <a:rPr lang="en-US" b="1" dirty="0" smtClean="0">
                <a:solidFill>
                  <a:schemeClr val="bg1"/>
                </a:solidFill>
              </a:rPr>
              <a:t>e-mail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r>
              <a:rPr lang="en-US" b="1" dirty="0" smtClean="0">
                <a:solidFill>
                  <a:schemeClr val="bg1"/>
                </a:solidFill>
                <a:hlinkClick r:id="rId7"/>
              </a:rPr>
              <a:t>masas@nso.ru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1150" y="2266950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9990344" name="TextBox 10"/>
          <p:cNvSpPr txBox="1"/>
          <p:nvPr/>
        </p:nvSpPr>
        <p:spPr bwMode="auto">
          <a:xfrm>
            <a:off x="0" y="-20512"/>
            <a:ext cx="12189186" cy="787079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/>
          </a:gradFill>
        </p:spPr>
        <p:txBody>
          <a:bodyPr wrap="square" tIns="180000" bIns="180000" rtlCol="0" anchor="ctr" anchorCtr="0">
            <a:spAutoFit/>
          </a:bodyPr>
          <a:lstStyle/>
          <a:p>
            <a:pPr algn="ctr">
              <a:defRPr/>
            </a:pPr>
            <a:endParaRPr lang="ru-RU" sz="2800" b="1" i="0" u="none" strike="noStrike" cap="none" spc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50782261" name="TextBox 1"/>
          <p:cNvSpPr txBox="1"/>
          <p:nvPr/>
        </p:nvSpPr>
        <p:spPr bwMode="auto">
          <a:xfrm>
            <a:off x="1261607" y="73177"/>
            <a:ext cx="10316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Субсидия на </a:t>
            </a:r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реализацию</a:t>
            </a:r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инновационного проекта</a:t>
            </a:r>
            <a:endParaRPr sz="2800" b="1" i="0" u="none" strike="noStrike" cap="none" spc="0" dirty="0">
              <a:solidFill>
                <a:schemeClr val="bg1"/>
              </a:solidFill>
              <a:latin typeface="Century Gothic" panose="020B0502020202020204" pitchFamily="34" charset="0"/>
              <a:cs typeface="Century Gothic"/>
            </a:endParaRPr>
          </a:p>
        </p:txBody>
      </p:sp>
      <p:pic>
        <p:nvPicPr>
          <p:cNvPr id="631302343" name="Рисунок 11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7091" y="61605"/>
            <a:ext cx="503236" cy="62672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Текст 2"/>
          <p:cNvSpPr txBox="1"/>
          <p:nvPr/>
        </p:nvSpPr>
        <p:spPr bwMode="auto">
          <a:xfrm>
            <a:off x="1477840" y="3043989"/>
            <a:ext cx="1569902" cy="640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Размер субсидии</a:t>
            </a:r>
            <a:endParaRPr lang="ru-RU" sz="1800" dirty="0"/>
          </a:p>
        </p:txBody>
      </p:sp>
      <p:sp>
        <p:nvSpPr>
          <p:cNvPr id="19" name="Текст 2"/>
          <p:cNvSpPr txBox="1"/>
          <p:nvPr/>
        </p:nvSpPr>
        <p:spPr>
          <a:xfrm>
            <a:off x="1384933" y="3684885"/>
            <a:ext cx="1824470" cy="1083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Срок предоставления</a:t>
            </a:r>
          </a:p>
        </p:txBody>
      </p:sp>
      <p:sp>
        <p:nvSpPr>
          <p:cNvPr id="20" name="Текст 2"/>
          <p:cNvSpPr txBox="1"/>
          <p:nvPr/>
        </p:nvSpPr>
        <p:spPr>
          <a:xfrm>
            <a:off x="1477840" y="1149246"/>
            <a:ext cx="1472218" cy="1054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</a:rPr>
              <a:t>Участники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45126" y="2718612"/>
            <a:ext cx="959750" cy="9662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382489" y="1093077"/>
            <a:ext cx="953235" cy="95344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431697" y="3611573"/>
            <a:ext cx="953235" cy="916479"/>
          </a:xfrm>
          <a:prstGeom prst="rect">
            <a:avLst/>
          </a:prstGeom>
        </p:spPr>
      </p:pic>
      <p:graphicFrame>
        <p:nvGraphicFramePr>
          <p:cNvPr id="24" name="Схе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861022"/>
              </p:ext>
            </p:extLst>
          </p:nvPr>
        </p:nvGraphicFramePr>
        <p:xfrm>
          <a:off x="3160196" y="1395663"/>
          <a:ext cx="8931542" cy="546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11"/>
          <a:stretch/>
        </p:blipFill>
        <p:spPr>
          <a:xfrm>
            <a:off x="382488" y="4606290"/>
            <a:ext cx="1084539" cy="107722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 rot="10800000" flipV="1">
            <a:off x="1497386" y="4877102"/>
            <a:ext cx="1662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НИОКР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/>
          <a:stretch/>
        </p:blipFill>
        <p:spPr>
          <a:xfrm>
            <a:off x="445126" y="5761755"/>
            <a:ext cx="939806" cy="951865"/>
          </a:xfrm>
          <a:prstGeom prst="rect">
            <a:avLst/>
          </a:prstGeom>
        </p:spPr>
      </p:pic>
      <p:sp>
        <p:nvSpPr>
          <p:cNvPr id="28" name="Текст 2"/>
          <p:cNvSpPr txBox="1"/>
          <p:nvPr/>
        </p:nvSpPr>
        <p:spPr>
          <a:xfrm>
            <a:off x="1497386" y="5761755"/>
            <a:ext cx="1452672" cy="951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Реализация проекта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3404936" y="766568"/>
            <a:ext cx="255069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b="1" dirty="0" smtClean="0">
                <a:solidFill>
                  <a:srgbClr val="FF0000"/>
                </a:solidFill>
              </a:rPr>
              <a:t>1-я категория - </a:t>
            </a:r>
          </a:p>
          <a:p>
            <a:pPr lvl="0" algn="ctr">
              <a:defRPr/>
            </a:pPr>
            <a:r>
              <a:rPr lang="ru-RU" sz="1200" b="1" dirty="0" smtClean="0">
                <a:solidFill>
                  <a:srgbClr val="FF0000"/>
                </a:solidFill>
              </a:rPr>
              <a:t> «Общая»</a:t>
            </a:r>
            <a:endParaRPr lang="ru-RU" sz="1200" b="1" i="0" u="none" strike="noStrike" cap="none" spc="0" dirty="0">
              <a:ln>
                <a:noFill/>
              </a:ln>
              <a:solidFill>
                <a:srgbClr val="FF0000"/>
              </a:solidFill>
              <a:ea typeface="Arial"/>
              <a:cs typeface="Tahoma"/>
            </a:endParaRPr>
          </a:p>
        </p:txBody>
      </p:sp>
      <p:sp>
        <p:nvSpPr>
          <p:cNvPr id="17" name="TextBox 5"/>
          <p:cNvSpPr txBox="1">
            <a:spLocks noChangeArrowheads="1"/>
          </p:cNvSpPr>
          <p:nvPr/>
        </p:nvSpPr>
        <p:spPr bwMode="auto">
          <a:xfrm flipH="1">
            <a:off x="6108030" y="766567"/>
            <a:ext cx="292768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b="1" dirty="0" smtClean="0">
                <a:solidFill>
                  <a:srgbClr val="FF0000"/>
                </a:solidFill>
              </a:rPr>
              <a:t>2-я категория - </a:t>
            </a:r>
          </a:p>
          <a:p>
            <a:pPr lvl="0" algn="ctr">
              <a:defRPr/>
            </a:pPr>
            <a:r>
              <a:rPr lang="ru-RU" sz="1200" b="1" dirty="0" smtClean="0">
                <a:solidFill>
                  <a:srgbClr val="FF0000"/>
                </a:solidFill>
              </a:rPr>
              <a:t> «Разработчики»</a:t>
            </a:r>
            <a:endParaRPr lang="ru-RU" sz="1200" b="1" i="0" u="none" strike="noStrike" cap="none" spc="0" dirty="0">
              <a:ln>
                <a:noFill/>
              </a:ln>
              <a:solidFill>
                <a:srgbClr val="FF0000"/>
              </a:solidFill>
              <a:ea typeface="Arial"/>
              <a:cs typeface="Tahoma"/>
            </a:endParaRP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 flipH="1">
            <a:off x="9252284" y="766567"/>
            <a:ext cx="281137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200" b="1" dirty="0" smtClean="0">
                <a:solidFill>
                  <a:srgbClr val="FF0000"/>
                </a:solidFill>
              </a:rPr>
              <a:t>3-я категория - </a:t>
            </a:r>
          </a:p>
          <a:p>
            <a:pPr lvl="0" algn="ctr">
              <a:defRPr/>
            </a:pPr>
            <a:r>
              <a:rPr lang="ru-RU" sz="1200" b="1" dirty="0" smtClean="0">
                <a:solidFill>
                  <a:srgbClr val="FF0000"/>
                </a:solidFill>
              </a:rPr>
              <a:t> «Товаропроизводители»</a:t>
            </a:r>
            <a:endParaRPr lang="ru-RU" sz="1200" b="1" i="0" u="none" strike="noStrike" cap="none" spc="0" dirty="0">
              <a:ln>
                <a:noFill/>
              </a:ln>
              <a:solidFill>
                <a:srgbClr val="FF0000"/>
              </a:solidFill>
              <a:ea typeface="Arial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9990344" name="TextBox 10"/>
          <p:cNvSpPr txBox="1"/>
          <p:nvPr/>
        </p:nvSpPr>
        <p:spPr bwMode="auto">
          <a:xfrm>
            <a:off x="-1248" y="-20194"/>
            <a:ext cx="12189186" cy="787079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/>
          </a:gradFill>
        </p:spPr>
        <p:txBody>
          <a:bodyPr wrap="square" tIns="180000" bIns="180000" rtlCol="0" anchor="ctr" anchorCtr="0">
            <a:spAutoFit/>
          </a:bodyPr>
          <a:lstStyle/>
          <a:p>
            <a:pPr algn="ctr">
              <a:defRPr/>
            </a:pPr>
            <a:endParaRPr lang="ru-RU" sz="2800" b="1" i="0" u="none" strike="noStrike" cap="none" spc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631302343" name="Рисунок 11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7091" y="61605"/>
            <a:ext cx="503236" cy="6267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" name="Схе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140202"/>
              </p:ext>
            </p:extLst>
          </p:nvPr>
        </p:nvGraphicFramePr>
        <p:xfrm>
          <a:off x="147090" y="1810246"/>
          <a:ext cx="11892509" cy="3189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8" name="Прямоугольник 37"/>
          <p:cNvSpPr/>
          <p:nvPr/>
        </p:nvSpPr>
        <p:spPr bwMode="auto">
          <a:xfrm>
            <a:off x="1" y="11129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</a:rPr>
              <a:t>На что можно тратить:</a:t>
            </a: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218617" y="2000841"/>
            <a:ext cx="1174945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50" b="1" dirty="0"/>
              <a:t>подготовка, осуществление трансфера и коммерциализации технологий</a:t>
            </a:r>
            <a:r>
              <a:rPr lang="ru-RU" sz="1150" dirty="0"/>
              <a:t>: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50" dirty="0" smtClean="0"/>
              <a:t>оценка </a:t>
            </a:r>
            <a:r>
              <a:rPr lang="ru-RU" sz="1150" dirty="0"/>
              <a:t>затрат, связанных с приобретением </a:t>
            </a:r>
            <a:r>
              <a:rPr lang="ru-RU" sz="1150" dirty="0" smtClean="0"/>
              <a:t>технологий;</a:t>
            </a:r>
            <a:endParaRPr lang="ru-RU" sz="1150" dirty="0"/>
          </a:p>
          <a:p>
            <a:pPr marL="228600" lvl="0" indent="-228600" algn="just">
              <a:buFont typeface="+mj-lt"/>
              <a:buAutoNum type="arabicPeriod"/>
            </a:pPr>
            <a:r>
              <a:rPr lang="ru-RU" sz="1150" dirty="0"/>
              <a:t>приобретение новых технологий, в том числе приобретение прав на патенты и лицензий на использование изобретений, полезных моделей, промышленных образцов, специализированного </a:t>
            </a:r>
            <a:r>
              <a:rPr lang="ru-RU" sz="1150" dirty="0" smtClean="0"/>
              <a:t>ПО;</a:t>
            </a:r>
            <a:endParaRPr lang="ru-RU" sz="1150" dirty="0"/>
          </a:p>
          <a:p>
            <a:pPr marL="228600" lvl="0" indent="-228600" algn="just">
              <a:buFont typeface="+mj-lt"/>
              <a:buAutoNum type="arabicPeriod"/>
            </a:pPr>
            <a:r>
              <a:rPr lang="ru-RU" sz="1150" dirty="0"/>
              <a:t>проведение работ по патентной </a:t>
            </a:r>
            <a:r>
              <a:rPr lang="ru-RU" sz="1150" dirty="0" smtClean="0"/>
              <a:t>аналитике;</a:t>
            </a:r>
            <a:endParaRPr lang="ru-RU" sz="1150" dirty="0"/>
          </a:p>
          <a:p>
            <a:pPr marL="228600" lvl="0" indent="-228600" algn="just">
              <a:buFont typeface="+mj-lt"/>
              <a:buAutoNum type="arabicPeriod"/>
            </a:pPr>
            <a:r>
              <a:rPr lang="ru-RU" sz="1150" dirty="0"/>
              <a:t>завершение НИР и (или) </a:t>
            </a:r>
            <a:r>
              <a:rPr lang="ru-RU" sz="1150" dirty="0" smtClean="0"/>
              <a:t>ОКР;</a:t>
            </a:r>
            <a:endParaRPr lang="ru-RU" sz="1150" dirty="0"/>
          </a:p>
          <a:p>
            <a:pPr marL="228600" lvl="0" indent="-228600" algn="just">
              <a:buFont typeface="+mj-lt"/>
              <a:buAutoNum type="arabicPeriod"/>
            </a:pPr>
            <a:r>
              <a:rPr lang="ru-RU" sz="1150" dirty="0"/>
              <a:t>изготовление опытного </a:t>
            </a:r>
            <a:r>
              <a:rPr lang="ru-RU" sz="1150" dirty="0" smtClean="0"/>
              <a:t>образца;</a:t>
            </a:r>
            <a:endParaRPr lang="ru-RU" sz="1150" dirty="0"/>
          </a:p>
          <a:p>
            <a:pPr marL="228600" lvl="0" indent="-228600" algn="just">
              <a:buFont typeface="+mj-lt"/>
              <a:buAutoNum type="arabicPeriod"/>
            </a:pPr>
            <a:r>
              <a:rPr lang="ru-RU" sz="1150" dirty="0"/>
              <a:t>проведение испытаний опытных образцов, в том числе проведение экспериментов и прикладных работ по совершенствованию потребительских свойств, технологических, экономических, эргономических характеристик инновационного продукта, в соответствии с требованиями конкретного потребителя, проведение клинических испытаний создаваемого медицинского оборудования и фармацевтических препаратов в соответствии с требованиями законодательства;</a:t>
            </a:r>
            <a:endParaRPr lang="ru-RU" sz="1150" dirty="0"/>
          </a:p>
          <a:p>
            <a:pPr marL="228600" lvl="0" indent="-228600" algn="just">
              <a:buFont typeface="+mj-lt"/>
              <a:buAutoNum type="arabicPeriod"/>
            </a:pPr>
            <a:r>
              <a:rPr lang="ru-RU" sz="1150" dirty="0"/>
              <a:t>внедрение в производство новой или с новыми потребительскими свойствами </a:t>
            </a:r>
            <a:r>
              <a:rPr lang="ru-RU" sz="1150" dirty="0" smtClean="0"/>
              <a:t>продукции </a:t>
            </a:r>
            <a:r>
              <a:rPr lang="ru-RU" sz="11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товаров, работ, услуг);</a:t>
            </a:r>
            <a:r>
              <a:rPr lang="ru-RU" sz="1150" dirty="0" smtClean="0"/>
              <a:t> </a:t>
            </a:r>
            <a:endParaRPr lang="ru-RU" sz="1150" dirty="0"/>
          </a:p>
          <a:p>
            <a:pPr marL="228600" lvl="0" indent="-228600" algn="just">
              <a:buFont typeface="+mj-lt"/>
              <a:buAutoNum type="arabicPeriod"/>
            </a:pPr>
            <a:r>
              <a:rPr lang="ru-RU" sz="1150" dirty="0"/>
              <a:t>внедрение инновационных технологий для производства инновационной </a:t>
            </a:r>
            <a:r>
              <a:rPr lang="ru-RU" sz="1150" dirty="0" smtClean="0"/>
              <a:t>продукции;</a:t>
            </a:r>
            <a:endParaRPr lang="ru-RU" sz="1150" dirty="0"/>
          </a:p>
          <a:p>
            <a:pPr marL="228600" lvl="0" indent="-228600" algn="just">
              <a:buFont typeface="+mj-lt"/>
              <a:buAutoNum type="arabicPeriod"/>
            </a:pPr>
            <a:r>
              <a:rPr lang="ru-RU" sz="1150" dirty="0"/>
              <a:t>разработка проектов модернизации действующих технологических установок, обеспечивающих внедрение инновационных </a:t>
            </a:r>
            <a:r>
              <a:rPr lang="ru-RU" sz="1150" dirty="0" smtClean="0"/>
              <a:t>технологий;</a:t>
            </a:r>
            <a:endParaRPr lang="ru-RU" sz="1150" dirty="0"/>
          </a:p>
          <a:p>
            <a:pPr marL="228600" lvl="0" indent="-228600" algn="just">
              <a:buFont typeface="+mj-lt"/>
              <a:buAutoNum type="arabicPeriod"/>
            </a:pPr>
            <a:r>
              <a:rPr lang="ru-RU" sz="11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сертификации и стандартизации инновационных продукции и технологий, оформление регистрационных удостоверений и иных разрешительных документов, связанных с выводом инновационной продукции и технологий в свободное обращение, обеспечение правовой охраны результатов интеллектуальной </a:t>
            </a:r>
            <a:r>
              <a:rPr lang="ru-RU" sz="11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деятельности;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ru-RU" sz="1150" dirty="0" smtClean="0"/>
              <a:t>создание </a:t>
            </a:r>
            <a:r>
              <a:rPr lang="ru-RU" sz="1150" dirty="0"/>
              <a:t>и применение новых способов производства, распространения и использования </a:t>
            </a:r>
            <a:r>
              <a:rPr lang="ru-RU" sz="1150" dirty="0" smtClean="0"/>
              <a:t>продукции.</a:t>
            </a:r>
            <a:endParaRPr lang="ru-RU" sz="11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9990344" name="TextBox 10"/>
          <p:cNvSpPr txBox="1"/>
          <p:nvPr/>
        </p:nvSpPr>
        <p:spPr bwMode="auto">
          <a:xfrm>
            <a:off x="-10168" y="1764"/>
            <a:ext cx="12189186" cy="787079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/>
          </a:gradFill>
        </p:spPr>
        <p:txBody>
          <a:bodyPr wrap="square" tIns="180000" bIns="180000" rtlCol="0" anchor="ctr" anchorCtr="0">
            <a:spAutoFit/>
          </a:bodyPr>
          <a:lstStyle/>
          <a:p>
            <a:pPr algn="ctr">
              <a:defRPr/>
            </a:pPr>
            <a:endParaRPr lang="ru-RU" sz="2800" b="1" i="0" u="none" strike="noStrike" cap="none" spc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631302343" name="Рисунок 11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7091" y="61605"/>
            <a:ext cx="503236" cy="6267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" name="Схе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225530"/>
              </p:ext>
            </p:extLst>
          </p:nvPr>
        </p:nvGraphicFramePr>
        <p:xfrm>
          <a:off x="147091" y="823524"/>
          <a:ext cx="11892509" cy="598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010275" y="-7473"/>
            <a:ext cx="2384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311150">
              <a:spcBef>
                <a:spcPct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Направления </a:t>
            </a:r>
            <a:r>
              <a:rPr lang="ru-RU" sz="2400" b="1" dirty="0">
                <a:solidFill>
                  <a:schemeClr val="bg1"/>
                </a:solidFill>
              </a:rPr>
              <a:t>расходов: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1466002" y="107326"/>
            <a:ext cx="4259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66700"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chemeClr val="bg1"/>
                </a:solidFill>
              </a:rPr>
              <a:t>Основные требования: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634046" y="986363"/>
            <a:ext cx="3344008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defTabSz="31115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200" dirty="0"/>
              <a:t>Заработная </a:t>
            </a:r>
            <a:r>
              <a:rPr lang="ru-RU" sz="1200" dirty="0" smtClean="0"/>
              <a:t>плата;</a:t>
            </a:r>
            <a:endParaRPr lang="ru-RU" sz="1200" dirty="0"/>
          </a:p>
          <a:p>
            <a:pPr marL="228600" lvl="0" indent="-228600" algn="just" defTabSz="31115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200" dirty="0"/>
              <a:t>Начисления на заработную </a:t>
            </a:r>
            <a:r>
              <a:rPr lang="ru-RU" sz="1200" dirty="0" smtClean="0"/>
              <a:t>плату;</a:t>
            </a:r>
            <a:endParaRPr lang="ru-RU" sz="1200" dirty="0"/>
          </a:p>
          <a:p>
            <a:pPr marL="228600" lvl="0" indent="-228600" algn="just" defTabSz="31115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200" dirty="0"/>
              <a:t>Приобретение, в том числе во временное пользование (аренда, лизинг) специального оборудования, приборов, а также приобретение материалов, сырья, комплектующих для целей реализации </a:t>
            </a:r>
            <a:r>
              <a:rPr lang="ru-RU" sz="1200" dirty="0" smtClean="0"/>
              <a:t>проекта;</a:t>
            </a:r>
          </a:p>
          <a:p>
            <a:pPr marL="228600" lvl="0" indent="-228600" algn="just" defTabSz="31115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200" dirty="0"/>
              <a:t>Выплаты по оплате контрактов (договоров) на приобретение исключительных прав на РИД или средства </a:t>
            </a:r>
            <a:r>
              <a:rPr lang="ru-RU" sz="1200" dirty="0" smtClean="0"/>
              <a:t>индивидуализации;</a:t>
            </a:r>
          </a:p>
          <a:p>
            <a:pPr marL="228600" lvl="0" indent="-228600" algn="just" defTabSz="31115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200" dirty="0"/>
              <a:t>Закупка работ и услуг (за исключением внешних НИР и (или) ОКР по теме проекта, </a:t>
            </a:r>
            <a:r>
              <a:rPr lang="ru-RU" sz="1200" dirty="0" smtClean="0"/>
              <a:t>выполняемых научными </a:t>
            </a:r>
            <a:r>
              <a:rPr lang="ru-RU" sz="1200" dirty="0"/>
              <a:t>учреждениями и (</a:t>
            </a:r>
            <a:r>
              <a:rPr lang="ru-RU" sz="1200" dirty="0" smtClean="0"/>
              <a:t>или) высшими </a:t>
            </a:r>
            <a:r>
              <a:rPr lang="ru-RU" sz="1200" dirty="0"/>
              <a:t>учебными </a:t>
            </a:r>
            <a:r>
              <a:rPr lang="ru-RU" sz="1200" dirty="0" smtClean="0"/>
              <a:t>заведениями;</a:t>
            </a:r>
          </a:p>
          <a:p>
            <a:pPr marL="228600" lvl="0" indent="-228600" algn="just" defTabSz="31115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200" dirty="0"/>
              <a:t>Оплата работ (внешних НИР и (или) ОКР) по теме проекта, </a:t>
            </a:r>
            <a:r>
              <a:rPr lang="ru-RU" sz="1200" dirty="0" smtClean="0"/>
              <a:t>выполняемых научными </a:t>
            </a:r>
            <a:r>
              <a:rPr lang="ru-RU" sz="1200" dirty="0"/>
              <a:t>учреждениями и (</a:t>
            </a:r>
            <a:r>
              <a:rPr lang="ru-RU" sz="1200" dirty="0" smtClean="0"/>
              <a:t>или) высшими </a:t>
            </a:r>
            <a:r>
              <a:rPr lang="ru-RU" sz="1200" dirty="0"/>
              <a:t>учебными </a:t>
            </a:r>
            <a:r>
              <a:rPr lang="ru-RU" sz="1200" dirty="0" smtClean="0"/>
              <a:t>заведениями;</a:t>
            </a:r>
          </a:p>
          <a:p>
            <a:pPr marL="228600" lvl="0" indent="-228600" algn="just" defTabSz="31115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200" dirty="0"/>
              <a:t>Накладные расходы</a:t>
            </a:r>
          </a:p>
          <a:p>
            <a:pPr marL="228600" lvl="0" indent="-228600" algn="just" defTabSz="31115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endParaRPr lang="ru-RU" sz="1200" dirty="0"/>
          </a:p>
          <a:p>
            <a:pPr marL="228600" lvl="0" indent="-228600" algn="just" defTabSz="31115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endParaRPr lang="ru-RU" sz="1200" dirty="0"/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316523" y="986363"/>
            <a:ext cx="7323529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ru-RU" sz="1150" dirty="0"/>
              <a:t>регистрация на территории Новосибирской </a:t>
            </a:r>
            <a:r>
              <a:rPr lang="ru-RU" sz="1150" dirty="0" smtClean="0"/>
              <a:t>области;</a:t>
            </a:r>
            <a:endParaRPr lang="ru-RU" sz="1150" dirty="0"/>
          </a:p>
          <a:p>
            <a:pPr marL="228600" indent="-228600" algn="just">
              <a:buFont typeface="+mj-lt"/>
              <a:buAutoNum type="arabicPeriod"/>
            </a:pPr>
            <a:r>
              <a:rPr lang="ru-RU" sz="1150" dirty="0"/>
              <a:t>отсутствие задолженности по уплате </a:t>
            </a:r>
            <a:r>
              <a:rPr lang="ru-RU" sz="1150" dirty="0" smtClean="0"/>
              <a:t>налогов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сборов и страховых </a:t>
            </a:r>
            <a:r>
              <a:rPr lang="ru-RU" sz="1150" i="1" dirty="0"/>
              <a:t>(не ранее первого числа месяца подачи заявки и на дату заключения Договора)</a:t>
            </a:r>
            <a:r>
              <a:rPr lang="ru-RU" sz="1150" dirty="0" smtClean="0"/>
              <a:t>;</a:t>
            </a:r>
            <a:endParaRPr lang="ru-RU" sz="1150" dirty="0"/>
          </a:p>
          <a:p>
            <a:pPr marL="228600" indent="-228600" algn="just">
              <a:buFont typeface="+mj-lt"/>
              <a:buAutoNum type="arabicPeriod"/>
            </a:pPr>
            <a:r>
              <a:rPr lang="ru-RU" sz="1150" dirty="0"/>
              <a:t>отсутствие просроченной задолженности перед областным </a:t>
            </a:r>
            <a:r>
              <a:rPr lang="ru-RU" sz="1150" dirty="0"/>
              <a:t>бюджетом (</a:t>
            </a:r>
            <a:r>
              <a:rPr lang="ru-RU" sz="1150" i="1" dirty="0"/>
              <a:t>по состоянию на дату подачи заявки и на дату заключения </a:t>
            </a:r>
            <a:r>
              <a:rPr lang="ru-RU" sz="1150" i="1" dirty="0" smtClean="0"/>
              <a:t>Договора</a:t>
            </a:r>
            <a:r>
              <a:rPr lang="ru-RU" sz="1150" dirty="0" smtClean="0"/>
              <a:t>);</a:t>
            </a:r>
            <a:endParaRPr lang="ru-RU" sz="1150" dirty="0"/>
          </a:p>
          <a:p>
            <a:pPr marL="228600" indent="-228600" algn="just">
              <a:buFont typeface="+mj-lt"/>
              <a:buAutoNum type="arabicPeriod"/>
            </a:pPr>
            <a:r>
              <a:rPr lang="ru-RU" sz="1150" dirty="0"/>
              <a:t>не находиться в процессе реорганизации, ликвидации или </a:t>
            </a:r>
            <a:r>
              <a:rPr lang="ru-RU" sz="1150" dirty="0" smtClean="0"/>
              <a:t>банкротства, деятельность не приостановлена;</a:t>
            </a:r>
            <a:endParaRPr lang="ru-RU" sz="1150" dirty="0"/>
          </a:p>
          <a:p>
            <a:pPr marL="228600" indent="-228600" algn="just">
              <a:buFont typeface="+mj-lt"/>
              <a:buAutoNum type="arabicPeriod"/>
            </a:pPr>
            <a:r>
              <a:rPr lang="ru-RU" sz="1150" dirty="0"/>
              <a:t>не являться иностранным юридическим лицом, или юридическим лицом, в уставном (складочном) капитале которого доля участия иностранных юридических лиц превышает 25</a:t>
            </a:r>
            <a:r>
              <a:rPr lang="ru-RU" sz="1150" dirty="0" smtClean="0"/>
              <a:t>%;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150" dirty="0" smtClean="0"/>
              <a:t>не </a:t>
            </a:r>
            <a:r>
              <a:rPr lang="ru-RU" sz="1150" dirty="0"/>
              <a:t>находиться в перечне </a:t>
            </a:r>
            <a:r>
              <a:rPr lang="ru-RU" sz="1150" dirty="0" smtClean="0"/>
              <a:t>организаций, </a:t>
            </a:r>
            <a:r>
              <a:rPr lang="ru-RU" sz="1150" dirty="0"/>
              <a:t>в отношении которых имеются сведения об их причастности к экстремистской деятельности или </a:t>
            </a:r>
            <a:r>
              <a:rPr lang="ru-RU" sz="1150" dirty="0" smtClean="0"/>
              <a:t>терроризму;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150" dirty="0"/>
              <a:t>не находиться в </a:t>
            </a:r>
            <a:r>
              <a:rPr lang="ru-RU" sz="1150" dirty="0" smtClean="0"/>
              <a:t>перечнях организаций, </a:t>
            </a:r>
            <a:r>
              <a:rPr lang="ru-RU" sz="1150" dirty="0"/>
              <a:t>связанных с террористическими организациями и террористами или с распространением оружия массового </a:t>
            </a:r>
            <a:r>
              <a:rPr lang="ru-RU" sz="1150" dirty="0" smtClean="0"/>
              <a:t>уничтожения;</a:t>
            </a:r>
            <a:endParaRPr lang="ru-RU" sz="1150" dirty="0"/>
          </a:p>
          <a:p>
            <a:pPr marL="228600" indent="-228600" algn="just">
              <a:buFont typeface="+mj-lt"/>
              <a:buAutoNum type="arabicPeriod"/>
            </a:pPr>
            <a:r>
              <a:rPr lang="ru-RU" sz="1150" dirty="0"/>
              <a:t>не получать ранее средства из областного бюджета </a:t>
            </a:r>
            <a:r>
              <a:rPr lang="ru-RU" sz="1150" dirty="0" smtClean="0"/>
              <a:t>на реализацию </a:t>
            </a:r>
            <a:r>
              <a:rPr lang="ru-RU" sz="1150" dirty="0"/>
              <a:t>данного </a:t>
            </a:r>
            <a:r>
              <a:rPr lang="ru-RU" sz="1150" dirty="0" smtClean="0"/>
              <a:t>проекта</a:t>
            </a:r>
            <a:r>
              <a:rPr lang="ru-RU" sz="1150" dirty="0" smtClean="0"/>
              <a:t>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150" dirty="0" smtClean="0"/>
              <a:t>не получать </a:t>
            </a:r>
            <a:r>
              <a:rPr lang="ru-RU" sz="1150" dirty="0"/>
              <a:t>средства из других источников (из бюджетов других уровней, из средств фондов) на финансовое обеспечение одних и тех же затрат, связанных с реализацией </a:t>
            </a:r>
            <a:r>
              <a:rPr lang="ru-RU" sz="1150" dirty="0" smtClean="0"/>
              <a:t>проекта;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150" dirty="0"/>
              <a:t>не  являться иностранным </a:t>
            </a:r>
            <a:r>
              <a:rPr lang="ru-RU" sz="1150" dirty="0" smtClean="0"/>
              <a:t>агентом;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150" dirty="0"/>
              <a:t>не являться получателем субсидии в соответствии с </a:t>
            </a:r>
            <a:r>
              <a:rPr lang="ru-RU" sz="1150" dirty="0" smtClean="0"/>
              <a:t>Порядком предоставления субсидий;</a:t>
            </a:r>
            <a:endParaRPr lang="ru-RU" sz="1150" dirty="0"/>
          </a:p>
          <a:p>
            <a:pPr marL="228600" indent="-228600" algn="just">
              <a:buFont typeface="+mj-lt"/>
              <a:buAutoNum type="arabicPeriod"/>
            </a:pPr>
            <a:r>
              <a:rPr lang="ru-RU" sz="1150" dirty="0" err="1"/>
              <a:t>софинансирование</a:t>
            </a:r>
            <a:r>
              <a:rPr lang="ru-RU" sz="1150" dirty="0"/>
              <a:t> проекта за счет собственных средств или привлеченных заявителем средств в размере не менее суммы запрашиваемой </a:t>
            </a:r>
            <a:r>
              <a:rPr lang="ru-RU" sz="1150" dirty="0" smtClean="0"/>
              <a:t>субсидии </a:t>
            </a:r>
            <a:r>
              <a:rPr lang="ru-RU" sz="1150" i="1" dirty="0" smtClean="0"/>
              <a:t>(в каждом году господдержки</a:t>
            </a:r>
            <a:r>
              <a:rPr lang="ru-RU" sz="1150" i="1" dirty="0" smtClean="0"/>
              <a:t>);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150" dirty="0"/>
              <a:t>осуществление </a:t>
            </a:r>
            <a:r>
              <a:rPr lang="ru-RU" sz="1150" dirty="0" smtClean="0"/>
              <a:t>расходов </a:t>
            </a:r>
            <a:r>
              <a:rPr lang="ru-RU" sz="1150" dirty="0"/>
              <a:t>(затрат), </a:t>
            </a:r>
            <a:r>
              <a:rPr lang="ru-RU" sz="1150" dirty="0" smtClean="0"/>
              <a:t>в </a:t>
            </a:r>
            <a:r>
              <a:rPr lang="ru-RU" sz="1150" dirty="0"/>
              <a:t>объемах, не превышающих предельные значения, указанные в пункте 41 </a:t>
            </a:r>
            <a:r>
              <a:rPr lang="ru-RU" sz="1150" dirty="0" smtClean="0"/>
              <a:t>Порядка предоставления субсидий;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150" dirty="0"/>
              <a:t>согласие на публикацию (размещение) в </a:t>
            </a:r>
            <a:r>
              <a:rPr lang="ru-RU" sz="1150" dirty="0" smtClean="0"/>
              <a:t>Интернете </a:t>
            </a:r>
            <a:r>
              <a:rPr lang="ru-RU" sz="1150" dirty="0"/>
              <a:t>информации </a:t>
            </a:r>
            <a:r>
              <a:rPr lang="ru-RU" sz="1150" dirty="0" smtClean="0"/>
              <a:t>об участнике конкурса, </a:t>
            </a:r>
            <a:r>
              <a:rPr lang="ru-RU" sz="1150" dirty="0"/>
              <a:t>о подаваемой им заявке, иной общедоступной </a:t>
            </a:r>
            <a:r>
              <a:rPr lang="ru-RU" sz="1150" dirty="0" smtClean="0"/>
              <a:t>информации, </a:t>
            </a:r>
            <a:r>
              <a:rPr lang="ru-RU" sz="1150" dirty="0"/>
              <a:t>связанной с его участием в конкурсе</a:t>
            </a:r>
            <a:r>
              <a:rPr lang="ru-RU" sz="1150" dirty="0" smtClean="0"/>
              <a:t>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150" dirty="0" smtClean="0"/>
              <a:t>согласие </a:t>
            </a:r>
            <a:r>
              <a:rPr lang="ru-RU" sz="1150" dirty="0" smtClean="0"/>
              <a:t>на представление </a:t>
            </a:r>
            <a:r>
              <a:rPr lang="ru-RU" sz="1150" dirty="0"/>
              <a:t>налоговым органом </a:t>
            </a:r>
            <a:r>
              <a:rPr lang="ru-RU" sz="1150" dirty="0" smtClean="0"/>
              <a:t>в министерство сведений </a:t>
            </a:r>
            <a:r>
              <a:rPr lang="ru-RU" sz="1150" dirty="0"/>
              <a:t>о заявителе как налогоплательщике (плательщике страховых взносов), составляющих налоговую </a:t>
            </a:r>
            <a:r>
              <a:rPr lang="ru-RU" sz="1150" dirty="0" smtClean="0"/>
              <a:t>тайну</a:t>
            </a:r>
            <a:r>
              <a:rPr lang="ru-RU" sz="1150" dirty="0" smtClean="0"/>
              <a:t>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150" dirty="0"/>
              <a:t>реализация </a:t>
            </a:r>
            <a:r>
              <a:rPr lang="ru-RU" sz="1150" dirty="0" smtClean="0"/>
              <a:t>проекта</a:t>
            </a:r>
            <a:r>
              <a:rPr lang="ru-RU" sz="1150" dirty="0"/>
              <a:t>, направленного на реализацию технологий гражданского назначения и не содержащего сведений, составляющих государственную </a:t>
            </a:r>
            <a:r>
              <a:rPr lang="ru-RU" sz="1150" dirty="0" smtClean="0"/>
              <a:t>тайну;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150" dirty="0"/>
              <a:t>участник конкурса, ранее получивший субсидию в соответствии с Порядком по результатам предыдущих конкурсов, вправе принять участие в конкурсе с другим проектом при подтверждении комиссией </a:t>
            </a:r>
            <a:r>
              <a:rPr lang="ru-RU" sz="1150" dirty="0" smtClean="0"/>
              <a:t>соблюдения </a:t>
            </a:r>
            <a:r>
              <a:rPr lang="ru-RU" sz="1150" dirty="0"/>
              <a:t>им, как получателем предыдущей субсидии, условий и порядка ее предоставления, а также достижения результатов предоставления предыдущей </a:t>
            </a:r>
            <a:r>
              <a:rPr lang="ru-RU" sz="1150" dirty="0" smtClean="0"/>
              <a:t>субсидии.</a:t>
            </a:r>
            <a:endParaRPr lang="ru-RU" sz="1150" dirty="0"/>
          </a:p>
        </p:txBody>
      </p:sp>
    </p:spTree>
    <p:extLst>
      <p:ext uri="{BB962C8B-B14F-4D97-AF65-F5344CB8AC3E}">
        <p14:creationId xmlns:p14="http://schemas.microsoft.com/office/powerpoint/2010/main" val="182442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9990344" name="TextBox 10"/>
          <p:cNvSpPr txBox="1"/>
          <p:nvPr/>
        </p:nvSpPr>
        <p:spPr bwMode="auto">
          <a:xfrm>
            <a:off x="2814" y="-25652"/>
            <a:ext cx="12189186" cy="787079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/>
          </a:gradFill>
        </p:spPr>
        <p:txBody>
          <a:bodyPr wrap="square" tIns="180000" bIns="180000" rtlCol="0" anchor="ctr" anchorCtr="0">
            <a:spAutoFit/>
          </a:bodyPr>
          <a:lstStyle/>
          <a:p>
            <a:pPr algn="ctr">
              <a:defRPr/>
            </a:pPr>
            <a:endParaRPr lang="ru-RU" sz="2800" b="1" i="0" u="none" strike="noStrike" cap="none" spc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631302343" name="Рисунок 11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7091" y="61605"/>
            <a:ext cx="503236" cy="6267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" name="Схе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121141"/>
              </p:ext>
            </p:extLst>
          </p:nvPr>
        </p:nvGraphicFramePr>
        <p:xfrm>
          <a:off x="103743" y="1780674"/>
          <a:ext cx="11935858" cy="5068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 rot="10800000" flipV="1">
            <a:off x="8956209" y="837165"/>
            <a:ext cx="289489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3-я </a:t>
            </a:r>
            <a:r>
              <a:rPr lang="ru-RU" sz="2000" b="1" dirty="0">
                <a:solidFill>
                  <a:srgbClr val="FF0000"/>
                </a:solidFill>
              </a:rPr>
              <a:t>категория - 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«Товаропроизводители»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auto">
          <a:xfrm rot="10800000" flipH="1" flipV="1">
            <a:off x="372979" y="890230"/>
            <a:ext cx="28274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1-я категория - 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 «Общая</a:t>
            </a:r>
            <a:r>
              <a:rPr lang="ru-RU" sz="20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950495" y="111294"/>
            <a:ext cx="10575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Дополнительные требования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0622514" y="5048297"/>
            <a:ext cx="699201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defTabSz="31115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4891641" y="1070811"/>
            <a:ext cx="6839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200" b="1">
              <a:latin typeface="Century Gothic" panose="020B0502020202020204" pitchFamily="34" charset="0"/>
            </a:endParaRPr>
          </a:p>
          <a:p>
            <a:pPr lvl="0" algn="ctr"/>
            <a:endParaRPr lang="ru-RU" sz="1200" b="1">
              <a:latin typeface="Century Gothic" panose="020B0502020202020204" pitchFamily="34" charset="0"/>
            </a:endParaRPr>
          </a:p>
          <a:p>
            <a:pPr lvl="0" algn="ctr"/>
            <a:endParaRPr lang="ru-RU" sz="1200" b="1">
              <a:latin typeface="Century Gothic" panose="020B0502020202020204" pitchFamily="34" charset="0"/>
            </a:endParaRPr>
          </a:p>
          <a:p>
            <a:pPr lvl="0" algn="ctr"/>
            <a:endParaRPr lang="ru-RU" sz="1200" b="1">
              <a:latin typeface="Century Gothic" panose="020B0502020202020204" pitchFamily="34" charset="0"/>
            </a:endParaRPr>
          </a:p>
          <a:p>
            <a:pPr lvl="0" algn="ctr"/>
            <a:endParaRPr lang="ru-RU" sz="1200" b="1">
              <a:latin typeface="Century Gothic" panose="020B0502020202020204" pitchFamily="34" charset="0"/>
            </a:endParaRPr>
          </a:p>
          <a:p>
            <a:pPr lvl="0" algn="ctr"/>
            <a:endParaRPr lang="ru-RU" sz="1200" b="1">
              <a:latin typeface="Century Gothic" panose="020B0502020202020204" pitchFamily="34" charset="0"/>
            </a:endParaRPr>
          </a:p>
          <a:p>
            <a:pPr lvl="0" algn="ctr"/>
            <a:endParaRPr lang="ru-RU" sz="1200" b="1">
              <a:latin typeface="Century Gothic" panose="020B0502020202020204" pitchFamily="34" charset="0"/>
            </a:endParaRPr>
          </a:p>
          <a:p>
            <a:pPr lvl="0" algn="ctr"/>
            <a:endParaRPr lang="ru-RU" sz="1200" b="1">
              <a:latin typeface="Century Gothic" panose="020B0502020202020204" pitchFamily="34" charset="0"/>
            </a:endParaRPr>
          </a:p>
          <a:p>
            <a:pPr lvl="0" algn="ctr"/>
            <a:endParaRPr lang="ru-RU" sz="1200" b="1">
              <a:latin typeface="Century Gothic" panose="020B0502020202020204" pitchFamily="34" charset="0"/>
            </a:endParaRPr>
          </a:p>
          <a:p>
            <a:pPr lvl="0" algn="ctr"/>
            <a:endParaRPr lang="ru-RU" sz="1200" b="1" dirty="0"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 rot="10800000" flipV="1">
            <a:off x="4582830" y="854365"/>
            <a:ext cx="29008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2-я </a:t>
            </a:r>
            <a:r>
              <a:rPr lang="ru-RU" sz="2000" b="1" dirty="0">
                <a:solidFill>
                  <a:srgbClr val="FF0000"/>
                </a:solidFill>
              </a:rPr>
              <a:t>категория - </a:t>
            </a:r>
            <a:r>
              <a:rPr lang="ru-RU" sz="2000" b="1" dirty="0" smtClean="0">
                <a:solidFill>
                  <a:srgbClr val="FF0000"/>
                </a:solidFill>
              </a:rPr>
              <a:t> «Разработчики</a:t>
            </a:r>
            <a:r>
              <a:rPr lang="ru-RU" sz="2400" b="1" dirty="0" smtClean="0">
                <a:solidFill>
                  <a:srgbClr val="FF0000"/>
                </a:solidFill>
              </a:rPr>
              <a:t>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743" y="2699113"/>
            <a:ext cx="371504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заказные НИР и (или) ОКР по теме проекта в НИИ и (или) вузах за счет не менее 20% </a:t>
            </a: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собственных средств и (или) привлеченных  средств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соответствие </a:t>
            </a: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проекта одному из приоритетных направлений научной, научно-технической и инновационной деятельности Новосибирской области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0531" y="2568308"/>
            <a:ext cx="358541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реализация проекта, включенного в реестр проектов </a:t>
            </a:r>
            <a:r>
              <a:rPr lang="ru-RU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СиббиоНОЦ</a:t>
            </a:r>
            <a:endParaRPr lang="ru-RU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выполнение НИР и (или) ОКР  не менее </a:t>
            </a: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50% собственных и (или) привлеченных  </a:t>
            </a: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средств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наличие 72.1 ОКВЭД в течение </a:t>
            </a: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не менее чем один календарный год до даты подачи заявки</a:t>
            </a:r>
            <a:endParaRPr lang="ru-RU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1215" y="1823658"/>
            <a:ext cx="3650109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реализация проекта, включенного в реестр проектов </a:t>
            </a:r>
            <a:r>
              <a:rPr lang="ru-RU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СиббиоНОЦ</a:t>
            </a:r>
            <a:endParaRPr lang="ru-RU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заказные НИР и (или) ОКР  по теме проекта в НИИ и (или) </a:t>
            </a:r>
            <a:r>
              <a:rPr lang="ru-RU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вузах не </a:t>
            </a: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менее </a:t>
            </a:r>
            <a:r>
              <a:rPr lang="ru-RU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20% </a:t>
            </a:r>
            <a:r>
              <a:rPr lang="ru-RU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собственных </a:t>
            </a: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средств и (или) привлеченных  средств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осуществление своей деятельности </a:t>
            </a: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не менее чем три календарных года до даты подачи </a:t>
            </a:r>
            <a:r>
              <a:rPr lang="ru-RU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заявки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наличие выручки от реализации за последние три календарных года производимой продукции и (или) оказываемых услуг</a:t>
            </a:r>
            <a:endParaRPr lang="ru-RU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0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44826224" name="Рисунок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8792"/>
            <a:ext cx="47878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921677" name="Рисунок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57657" y="229517"/>
            <a:ext cx="575732" cy="71119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араллелограмм 62"/>
          <p:cNvSpPr/>
          <p:nvPr/>
        </p:nvSpPr>
        <p:spPr bwMode="auto">
          <a:xfrm>
            <a:off x="2745119" y="4402002"/>
            <a:ext cx="2417884" cy="892927"/>
          </a:xfrm>
          <a:prstGeom prst="parallelogram">
            <a:avLst>
              <a:gd name="adj" fmla="val 41898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 smtClean="0"/>
              <a:t>Заседание конкурсной комиссии</a:t>
            </a:r>
            <a:endParaRPr lang="ru-RU" sz="1200" dirty="0"/>
          </a:p>
        </p:txBody>
      </p:sp>
      <p:sp>
        <p:nvSpPr>
          <p:cNvPr id="24" name="Параллелограмм 62"/>
          <p:cNvSpPr/>
          <p:nvPr/>
        </p:nvSpPr>
        <p:spPr bwMode="auto">
          <a:xfrm>
            <a:off x="3176465" y="3262302"/>
            <a:ext cx="2444259" cy="982749"/>
          </a:xfrm>
          <a:prstGeom prst="parallelogram">
            <a:avLst>
              <a:gd name="adj" fmla="val 41898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 smtClean="0"/>
              <a:t>Экспертиза </a:t>
            </a:r>
            <a:r>
              <a:rPr lang="ru-RU" sz="1200" dirty="0" smtClean="0"/>
              <a:t>проектов </a:t>
            </a:r>
            <a:endParaRPr lang="ru-RU" sz="1200" dirty="0"/>
          </a:p>
        </p:txBody>
      </p:sp>
      <p:sp>
        <p:nvSpPr>
          <p:cNvPr id="27" name="Параллелограмм 62"/>
          <p:cNvSpPr/>
          <p:nvPr/>
        </p:nvSpPr>
        <p:spPr bwMode="auto">
          <a:xfrm>
            <a:off x="3630489" y="2040513"/>
            <a:ext cx="2461847" cy="1067342"/>
          </a:xfrm>
          <a:prstGeom prst="parallelogram">
            <a:avLst>
              <a:gd name="adj" fmla="val 41898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 smtClean="0"/>
              <a:t>Проверка всех заявителей на наличие оснований для отклонения заявки </a:t>
            </a:r>
            <a:endParaRPr lang="ru-RU" sz="1200" dirty="0"/>
          </a:p>
        </p:txBody>
      </p:sp>
      <p:sp>
        <p:nvSpPr>
          <p:cNvPr id="28" name="Параллелограмм 62"/>
          <p:cNvSpPr/>
          <p:nvPr/>
        </p:nvSpPr>
        <p:spPr bwMode="auto">
          <a:xfrm>
            <a:off x="4160838" y="346935"/>
            <a:ext cx="2558560" cy="1539131"/>
          </a:xfrm>
          <a:prstGeom prst="parallelogram">
            <a:avLst>
              <a:gd name="adj" fmla="val 41898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 smtClean="0"/>
              <a:t>Подача </a:t>
            </a:r>
            <a:r>
              <a:rPr lang="ru-RU" sz="1200" dirty="0" smtClean="0"/>
              <a:t>заявки и документов в ГИИС «Электронный бюджет» </a:t>
            </a:r>
            <a:endParaRPr lang="ru-RU" sz="1200" dirty="0"/>
          </a:p>
        </p:txBody>
      </p:sp>
      <p:sp>
        <p:nvSpPr>
          <p:cNvPr id="29" name="Параллелограмм 62"/>
          <p:cNvSpPr/>
          <p:nvPr/>
        </p:nvSpPr>
        <p:spPr bwMode="auto">
          <a:xfrm>
            <a:off x="2237570" y="5451880"/>
            <a:ext cx="2476662" cy="1032821"/>
          </a:xfrm>
          <a:prstGeom prst="parallelogram">
            <a:avLst>
              <a:gd name="adj" fmla="val 41898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dirty="0" smtClean="0"/>
              <a:t>Признание победителями конкурса и заключение договора 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7257400" y="5449559"/>
            <a:ext cx="4722200" cy="1035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100" dirty="0" smtClean="0"/>
          </a:p>
          <a:p>
            <a:pPr lvl="0" algn="ctr"/>
            <a:r>
              <a:rPr lang="ru-RU" sz="1100" dirty="0" smtClean="0"/>
              <a:t>Заключение </a:t>
            </a:r>
            <a:r>
              <a:rPr lang="ru-RU" sz="1100" dirty="0"/>
              <a:t>договора </a:t>
            </a:r>
          </a:p>
          <a:p>
            <a:pPr lvl="0" algn="ctr"/>
            <a:r>
              <a:rPr lang="ru-RU" sz="1100" dirty="0" smtClean="0"/>
              <a:t>20</a:t>
            </a:r>
            <a:r>
              <a:rPr lang="ru-RU" sz="1100" dirty="0" smtClean="0"/>
              <a:t> </a:t>
            </a:r>
            <a:r>
              <a:rPr lang="ru-RU" sz="1100" dirty="0"/>
              <a:t>рабочих дней</a:t>
            </a:r>
          </a:p>
          <a:p>
            <a:pPr algn="ctr"/>
            <a:endParaRPr lang="ru-RU" sz="1100" dirty="0"/>
          </a:p>
        </p:txBody>
      </p:sp>
      <p:sp>
        <p:nvSpPr>
          <p:cNvPr id="46" name="Прямоугольник 45"/>
          <p:cNvSpPr/>
          <p:nvPr/>
        </p:nvSpPr>
        <p:spPr bwMode="auto">
          <a:xfrm>
            <a:off x="7257400" y="4399497"/>
            <a:ext cx="4722200" cy="895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100" dirty="0" smtClean="0"/>
          </a:p>
          <a:p>
            <a:pPr lvl="0" algn="ctr" rtl="0"/>
            <a:r>
              <a:rPr lang="ru-RU" sz="1100" dirty="0" smtClean="0"/>
              <a:t>Протокол </a:t>
            </a:r>
            <a:r>
              <a:rPr lang="ru-RU" sz="1100" dirty="0"/>
              <a:t>подведения </a:t>
            </a:r>
            <a:r>
              <a:rPr lang="ru-RU" sz="1100" dirty="0" smtClean="0"/>
              <a:t>итогов, издание </a:t>
            </a:r>
            <a:r>
              <a:rPr lang="ru-RU" sz="1100" dirty="0" smtClean="0"/>
              <a:t>приказа</a:t>
            </a:r>
            <a:r>
              <a:rPr lang="ru-RU" sz="1100" dirty="0"/>
              <a:t> </a:t>
            </a:r>
            <a:r>
              <a:rPr lang="ru-RU" sz="1100" dirty="0" smtClean="0"/>
              <a:t>– до 19 рабочих дней</a:t>
            </a:r>
            <a:endParaRPr lang="ru-RU" sz="1100" dirty="0"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7257401" y="3262302"/>
            <a:ext cx="4722200" cy="982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100" dirty="0" smtClean="0"/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 smtClean="0"/>
              <a:t>Заключения </a:t>
            </a:r>
            <a:r>
              <a:rPr lang="ru-RU" sz="1100" dirty="0"/>
              <a:t>научно-технический и инвестиционных экспертиз и рекомендаций научно-технических советов при органах </a:t>
            </a:r>
            <a:r>
              <a:rPr lang="ru-RU" sz="1100" dirty="0" smtClean="0"/>
              <a:t>государственной власти </a:t>
            </a:r>
            <a:r>
              <a:rPr lang="ru-RU" sz="1100" dirty="0" smtClean="0"/>
              <a:t>НСО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dirty="0" smtClean="0"/>
              <a:t>до </a:t>
            </a:r>
            <a:r>
              <a:rPr lang="ru-RU" sz="1100" dirty="0"/>
              <a:t>30 рабочих дней</a:t>
            </a:r>
          </a:p>
          <a:p>
            <a:pPr algn="ctr"/>
            <a:endParaRPr lang="ru-RU" sz="1100" dirty="0"/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7257400" y="2040513"/>
            <a:ext cx="4722201" cy="1067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100" dirty="0" smtClean="0"/>
          </a:p>
          <a:p>
            <a:pPr algn="ctr" rtl="0"/>
            <a:r>
              <a:rPr lang="ru-RU" sz="1100" dirty="0" smtClean="0"/>
              <a:t>В </a:t>
            </a:r>
            <a:r>
              <a:rPr lang="ru-RU" sz="1100" dirty="0"/>
              <a:t>течение 10 </a:t>
            </a:r>
            <a:r>
              <a:rPr lang="ru-RU" sz="1100" dirty="0" smtClean="0"/>
              <a:t>рабочих дней </a:t>
            </a:r>
            <a:r>
              <a:rPr lang="ru-RU" sz="1100" dirty="0"/>
              <a:t>с возможностью доработки заявок  в течение </a:t>
            </a:r>
            <a:r>
              <a:rPr lang="ru-RU" sz="1100" dirty="0" smtClean="0"/>
              <a:t>10 календарных дней </a:t>
            </a:r>
            <a:r>
              <a:rPr lang="ru-RU" sz="1100" dirty="0"/>
              <a:t>– в течение </a:t>
            </a:r>
            <a:r>
              <a:rPr lang="ru-RU" sz="1100" dirty="0" smtClean="0"/>
              <a:t>7 рабочих </a:t>
            </a:r>
            <a:r>
              <a:rPr lang="ru-RU" sz="1100" dirty="0"/>
              <a:t>дней после повторной проверки </a:t>
            </a:r>
            <a:r>
              <a:rPr lang="ru-RU" sz="1100" dirty="0"/>
              <a:t>принятие решения о допуске к участию в конкурсе или об отказе в допуске. </a:t>
            </a:r>
          </a:p>
          <a:p>
            <a:pPr lvl="0" algn="ctr" rtl="0"/>
            <a:endParaRPr lang="ru-RU" sz="1100" dirty="0"/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7257401" y="346934"/>
            <a:ext cx="4722201" cy="1539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>
              <a:buChar char="•"/>
            </a:pPr>
            <a:r>
              <a:rPr lang="ru-RU" sz="1100" dirty="0" smtClean="0"/>
              <a:t>Заявление и описание </a:t>
            </a:r>
            <a:r>
              <a:rPr lang="ru-RU" sz="1100" dirty="0"/>
              <a:t>проекта </a:t>
            </a:r>
          </a:p>
          <a:p>
            <a:pPr lvl="0" rtl="0">
              <a:buChar char="•"/>
            </a:pPr>
            <a:r>
              <a:rPr lang="ru-RU" sz="1100" dirty="0"/>
              <a:t>календарный </a:t>
            </a:r>
            <a:r>
              <a:rPr lang="ru-RU" sz="1100" dirty="0" smtClean="0"/>
              <a:t>план и плановая </a:t>
            </a:r>
            <a:r>
              <a:rPr lang="ru-RU" sz="1100" dirty="0"/>
              <a:t>смета </a:t>
            </a:r>
            <a:r>
              <a:rPr lang="ru-RU" sz="1100" dirty="0" smtClean="0"/>
              <a:t>затрат</a:t>
            </a:r>
          </a:p>
          <a:p>
            <a:pPr lvl="0" rtl="0">
              <a:buChar char="•"/>
            </a:pPr>
            <a:r>
              <a:rPr lang="ru-RU" sz="1100" dirty="0"/>
              <a:t>подтверждение </a:t>
            </a:r>
            <a:r>
              <a:rPr lang="ru-RU" sz="1100" dirty="0" smtClean="0"/>
              <a:t>государственной регистрации </a:t>
            </a:r>
            <a:r>
              <a:rPr lang="ru-RU" sz="1100" dirty="0"/>
              <a:t>результата интеллектуальной деятельности и (или) средств индивидуализации, лицензионного договора (при наличии)</a:t>
            </a:r>
            <a:endParaRPr lang="ru-RU" sz="1100" dirty="0"/>
          </a:p>
          <a:p>
            <a:pPr lvl="0" rtl="0">
              <a:buChar char="•"/>
            </a:pPr>
            <a:r>
              <a:rPr lang="ru-RU" sz="1100" dirty="0"/>
              <a:t>подтверждение сотрудничества с НИИ и (или) вузами</a:t>
            </a:r>
          </a:p>
          <a:p>
            <a:pPr lvl="0" rtl="0">
              <a:buChar char="•"/>
            </a:pPr>
            <a:r>
              <a:rPr lang="ru-RU" sz="1100" dirty="0"/>
              <a:t>подтверждение расходов по оценке затрат на трансфер (при наличии)</a:t>
            </a:r>
          </a:p>
          <a:p>
            <a:pPr lvl="0" rtl="0">
              <a:buChar char="•"/>
            </a:pPr>
            <a:r>
              <a:rPr lang="ru-RU" sz="1100" dirty="0"/>
              <a:t>подтверждение гарантий </a:t>
            </a:r>
            <a:r>
              <a:rPr lang="ru-RU" sz="1100" dirty="0" err="1"/>
              <a:t>софинансирования</a:t>
            </a:r>
            <a:endParaRPr lang="ru-RU" sz="1100" dirty="0"/>
          </a:p>
          <a:p>
            <a:pPr lvl="0" rtl="0">
              <a:buChar char="•"/>
            </a:pPr>
            <a:r>
              <a:rPr lang="ru-RU" sz="1100" dirty="0"/>
              <a:t>иные документы по инициативе заявителя</a:t>
            </a:r>
          </a:p>
        </p:txBody>
      </p:sp>
      <p:cxnSp>
        <p:nvCxnSpPr>
          <p:cNvPr id="789401354" name="Прямая со стрелкой 789401353"/>
          <p:cNvCxnSpPr>
            <a:cxnSpLocks/>
          </p:cNvCxnSpPr>
          <p:nvPr/>
        </p:nvCxnSpPr>
        <p:spPr>
          <a:xfrm>
            <a:off x="5200613" y="4781083"/>
            <a:ext cx="1892301" cy="24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9401356" name="Прямая со стрелкой 789401355"/>
          <p:cNvCxnSpPr>
            <a:cxnSpLocks/>
          </p:cNvCxnSpPr>
          <p:nvPr/>
        </p:nvCxnSpPr>
        <p:spPr>
          <a:xfrm>
            <a:off x="5571841" y="3748368"/>
            <a:ext cx="1521073" cy="11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>
            <a:cxnSpLocks/>
          </p:cNvCxnSpPr>
          <p:nvPr/>
        </p:nvCxnSpPr>
        <p:spPr bwMode="auto">
          <a:xfrm>
            <a:off x="4815964" y="5960428"/>
            <a:ext cx="2272702" cy="13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>
            <a:cxnSpLocks/>
          </p:cNvCxnSpPr>
          <p:nvPr/>
        </p:nvCxnSpPr>
        <p:spPr bwMode="auto">
          <a:xfrm>
            <a:off x="5934315" y="2570185"/>
            <a:ext cx="11585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>
            <a:cxnSpLocks/>
          </p:cNvCxnSpPr>
          <p:nvPr/>
        </p:nvCxnSpPr>
        <p:spPr bwMode="auto">
          <a:xfrm>
            <a:off x="6513614" y="1116499"/>
            <a:ext cx="5793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516763" y="2613658"/>
            <a:ext cx="265970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2800" b="1" dirty="0">
                <a:solidFill>
                  <a:schemeClr val="bg1"/>
                </a:solidFill>
              </a:rPr>
              <a:t>Этапы конкурса</a:t>
            </a:r>
            <a:endParaRPr lang="ru-RU" sz="2800" b="1" i="0" u="none" strike="noStrike" cap="none" spc="0" dirty="0">
              <a:ln>
                <a:noFill/>
              </a:ln>
              <a:solidFill>
                <a:schemeClr val="bg1"/>
              </a:solidFill>
              <a:ea typeface="Arial"/>
              <a:cs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49" name="Группа 148"/>
          <p:cNvGrpSpPr/>
          <p:nvPr/>
        </p:nvGrpSpPr>
        <p:grpSpPr>
          <a:xfrm>
            <a:off x="2169599" y="-8792"/>
            <a:ext cx="10644700" cy="7552592"/>
            <a:chOff x="-286968" y="0"/>
            <a:chExt cx="11119184" cy="8143297"/>
          </a:xfrm>
        </p:grpSpPr>
        <p:sp>
          <p:nvSpPr>
            <p:cNvPr id="150" name="Скругленный прямоугольник 149"/>
            <p:cNvSpPr/>
            <p:nvPr/>
          </p:nvSpPr>
          <p:spPr>
            <a:xfrm>
              <a:off x="16587" y="0"/>
              <a:ext cx="10815629" cy="741405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В </a:t>
              </a:r>
              <a:endParaRPr lang="ru-RU" dirty="0"/>
            </a:p>
          </p:txBody>
        </p:sp>
        <p:sp>
          <p:nvSpPr>
            <p:cNvPr id="151" name="Скругленный прямоугольник 4"/>
            <p:cNvSpPr txBox="1"/>
            <p:nvPr/>
          </p:nvSpPr>
          <p:spPr>
            <a:xfrm>
              <a:off x="-286968" y="6378733"/>
              <a:ext cx="3774477" cy="1764564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914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ru-RU" sz="2800" b="0" kern="1200" dirty="0" smtClean="0">
                <a:latin typeface="Century Gothic" panose="020B0502020202020204" pitchFamily="34" charset="0"/>
              </a:endParaRPr>
            </a:p>
          </p:txBody>
        </p:sp>
      </p:grpSp>
      <p:pic>
        <p:nvPicPr>
          <p:cNvPr id="944826224" name="Рисунок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5091371" cy="7124239"/>
          </a:xfrm>
          <a:prstGeom prst="rect">
            <a:avLst/>
          </a:prstGeom>
          <a:noFill/>
          <a:ln>
            <a:noFill/>
          </a:ln>
        </p:spPr>
      </p:pic>
      <p:sp>
        <p:nvSpPr>
          <p:cNvPr id="1626734682" name="TextBox 5"/>
          <p:cNvSpPr txBox="1">
            <a:spLocks noChangeArrowheads="1"/>
          </p:cNvSpPr>
          <p:nvPr/>
        </p:nvSpPr>
        <p:spPr bwMode="auto">
          <a:xfrm>
            <a:off x="103742" y="2624936"/>
            <a:ext cx="3315330" cy="95410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Подача документов</a:t>
            </a:r>
          </a:p>
          <a:p>
            <a:pPr lvl="0"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 на конкурс</a:t>
            </a:r>
            <a:endParaRPr lang="ru-RU" sz="2800" b="1" i="0" u="none" strike="noStrike" cap="none" spc="0" dirty="0">
              <a:ln>
                <a:noFill/>
              </a:ln>
              <a:solidFill>
                <a:schemeClr val="bg1"/>
              </a:solidFill>
              <a:ea typeface="Arial"/>
              <a:cs typeface="Tahoma"/>
            </a:endParaRPr>
          </a:p>
        </p:txBody>
      </p:sp>
      <p:pic>
        <p:nvPicPr>
          <p:cNvPr id="972921677" name="Рисунок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57657" y="229517"/>
            <a:ext cx="575732" cy="71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Объект 2"/>
          <p:cNvSpPr txBox="1"/>
          <p:nvPr/>
        </p:nvSpPr>
        <p:spPr bwMode="auto">
          <a:xfrm>
            <a:off x="5349028" y="940716"/>
            <a:ext cx="7013301" cy="5675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 smtClean="0"/>
              <a:t>Согласно приложению 3 постановления Правительства Новосибирской области от 31.12.2019 № 528-п установлены требования подачи документов на конкурс: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/>
              <a:t>п</a:t>
            </a:r>
            <a:r>
              <a:rPr lang="ru-RU" sz="1400" dirty="0" smtClean="0"/>
              <a:t>риём </a:t>
            </a:r>
            <a:r>
              <a:rPr lang="ru-RU" sz="1400" dirty="0"/>
              <a:t>заявок </a:t>
            </a:r>
            <a:r>
              <a:rPr lang="ru-RU" sz="1400" dirty="0" smtClean="0"/>
              <a:t>осуществляется </a:t>
            </a:r>
            <a:r>
              <a:rPr lang="ru-RU" sz="1400" dirty="0" smtClean="0"/>
              <a:t>установленные </a:t>
            </a:r>
            <a:r>
              <a:rPr lang="ru-RU" sz="1400" dirty="0"/>
              <a:t>в объявлении сроки</a:t>
            </a:r>
            <a:r>
              <a:rPr lang="ru-RU" sz="1400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з</a:t>
            </a:r>
            <a:r>
              <a:rPr lang="ru-RU" sz="1400" dirty="0" smtClean="0"/>
              <a:t>аявитель представляет заявку </a:t>
            </a:r>
            <a:r>
              <a:rPr lang="ru-RU" sz="1400" dirty="0" smtClean="0"/>
              <a:t>посредством ГИИС «Электронный бюджет»</a:t>
            </a:r>
            <a:endParaRPr lang="ru-RU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/>
              <a:t>документы должны быть хорошо читаемы, преобразованы в электронную форму в формате DOC и (или) PDF путем сканирования документа на бумажном носителе, с передачей цвета;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/>
              <a:t>файл должен содержать один полный документ (сканировать документы необходимо целиком, а не постранично);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/>
              <a:t>название файла должно совпадать с заголовком документа или давать ясное понимание назначения документа;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/>
              <a:t>оригиналы документов подписываются </a:t>
            </a:r>
            <a:r>
              <a:rPr lang="ru-RU" sz="1400" dirty="0" smtClean="0"/>
              <a:t>УКЭП;</a:t>
            </a:r>
            <a:endParaRPr lang="ru-RU" sz="14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 smtClean="0"/>
              <a:t>заявка </a:t>
            </a:r>
            <a:r>
              <a:rPr lang="ru-RU" sz="1400" dirty="0"/>
              <a:t>подписывается УКЭП руководителя заявителя или уполномоченного им лица и считается представленной в Министерство со дня ее подписания с присвоением ей регистрационного номера в ГИИС «Электронный бюджет</a:t>
            </a:r>
            <a:r>
              <a:rPr lang="ru-RU" sz="1400" dirty="0" smtClean="0"/>
              <a:t>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dirty="0"/>
              <a:t>не более одной заявки в рамках одного конкурса </a:t>
            </a:r>
            <a:r>
              <a:rPr lang="ru-RU" sz="1400" dirty="0" smtClean="0"/>
              <a:t>(в </a:t>
            </a:r>
            <a:r>
              <a:rPr lang="ru-RU" sz="1400" dirty="0"/>
              <a:t>случае подачи нескольких заявок от одного заявителя к рассмотрению принимается заявка, поданная </a:t>
            </a:r>
            <a:r>
              <a:rPr lang="ru-RU" sz="1400" dirty="0" smtClean="0"/>
              <a:t>первой)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49" name="Группа 148"/>
          <p:cNvGrpSpPr/>
          <p:nvPr/>
        </p:nvGrpSpPr>
        <p:grpSpPr>
          <a:xfrm>
            <a:off x="2193662" y="15271"/>
            <a:ext cx="10644700" cy="7552592"/>
            <a:chOff x="-286968" y="0"/>
            <a:chExt cx="11119184" cy="8143297"/>
          </a:xfrm>
        </p:grpSpPr>
        <p:sp>
          <p:nvSpPr>
            <p:cNvPr id="150" name="Скругленный прямоугольник 149"/>
            <p:cNvSpPr/>
            <p:nvPr/>
          </p:nvSpPr>
          <p:spPr>
            <a:xfrm>
              <a:off x="16587" y="0"/>
              <a:ext cx="10815629" cy="741405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ru-RU" dirty="0" smtClean="0"/>
                <a:t>В </a:t>
              </a:r>
              <a:endParaRPr lang="ru-RU" dirty="0"/>
            </a:p>
          </p:txBody>
        </p:sp>
        <p:sp>
          <p:nvSpPr>
            <p:cNvPr id="151" name="Скругленный прямоугольник 4"/>
            <p:cNvSpPr txBox="1"/>
            <p:nvPr/>
          </p:nvSpPr>
          <p:spPr>
            <a:xfrm>
              <a:off x="-286968" y="6378733"/>
              <a:ext cx="3774477" cy="1764564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0" indent="0" algn="ctr" defTabSz="914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ru-RU" sz="2800" b="0" kern="1200" dirty="0" smtClean="0">
                <a:latin typeface="Century Gothic" panose="020B0502020202020204" pitchFamily="34" charset="0"/>
              </a:endParaRPr>
            </a:p>
          </p:txBody>
        </p:sp>
      </p:grpSp>
      <p:pic>
        <p:nvPicPr>
          <p:cNvPr id="944826224" name="Рисунок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8792"/>
            <a:ext cx="47878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6734682" name="TextBox 5"/>
          <p:cNvSpPr txBox="1">
            <a:spLocks noChangeArrowheads="1"/>
          </p:cNvSpPr>
          <p:nvPr/>
        </p:nvSpPr>
        <p:spPr bwMode="auto">
          <a:xfrm>
            <a:off x="103742" y="2624936"/>
            <a:ext cx="3315330" cy="95410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Подача документов</a:t>
            </a:r>
          </a:p>
          <a:p>
            <a:pPr lvl="0"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 на конкурс</a:t>
            </a:r>
            <a:endParaRPr lang="ru-RU" sz="2800" b="1" i="0" u="none" strike="noStrike" cap="none" spc="0" dirty="0">
              <a:ln>
                <a:noFill/>
              </a:ln>
              <a:solidFill>
                <a:schemeClr val="bg1"/>
              </a:solidFill>
              <a:ea typeface="Arial"/>
              <a:cs typeface="Tahoma"/>
            </a:endParaRPr>
          </a:p>
        </p:txBody>
      </p:sp>
      <p:pic>
        <p:nvPicPr>
          <p:cNvPr id="972921677" name="Рисунок 4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57657" y="229517"/>
            <a:ext cx="575732" cy="71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Объект 2"/>
          <p:cNvSpPr txBox="1"/>
          <p:nvPr/>
        </p:nvSpPr>
        <p:spPr bwMode="auto">
          <a:xfrm>
            <a:off x="4787899" y="235739"/>
            <a:ext cx="8050463" cy="63871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200" b="1" dirty="0" smtClean="0"/>
              <a:t>Состав конкурсной заявки: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/>
              <a:t>заявление</a:t>
            </a:r>
            <a:r>
              <a:rPr lang="ru-RU" sz="1600" dirty="0"/>
              <a:t> на предоставление субсидии по форме, устанавливаемой приказом </a:t>
            </a:r>
            <a:r>
              <a:rPr lang="ru-RU" sz="1600" dirty="0" err="1"/>
              <a:t>МНиИП</a:t>
            </a:r>
            <a:r>
              <a:rPr lang="ru-RU" sz="1600" dirty="0"/>
              <a:t> </a:t>
            </a:r>
            <a:r>
              <a:rPr lang="ru-RU" sz="1600" dirty="0" smtClean="0"/>
              <a:t>НСО</a:t>
            </a:r>
            <a:endParaRPr lang="ru-RU" sz="16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/>
              <a:t>описание проекта</a:t>
            </a:r>
            <a:r>
              <a:rPr lang="ru-RU" sz="1600" dirty="0"/>
              <a:t>, по форме, устанавливаемой приказом </a:t>
            </a:r>
            <a:r>
              <a:rPr lang="ru-RU" sz="1600" dirty="0" err="1"/>
              <a:t>МНиИП</a:t>
            </a:r>
            <a:r>
              <a:rPr lang="ru-RU" sz="1600" dirty="0"/>
              <a:t> </a:t>
            </a:r>
            <a:r>
              <a:rPr lang="ru-RU" sz="1600" dirty="0" smtClean="0"/>
              <a:t>НСО</a:t>
            </a:r>
            <a:endParaRPr lang="ru-RU" sz="16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/>
              <a:t>календарный план </a:t>
            </a:r>
            <a:r>
              <a:rPr lang="ru-RU" sz="1600" dirty="0"/>
              <a:t>реализации проекта, по форме, устанавливаемой приказом </a:t>
            </a:r>
            <a:r>
              <a:rPr lang="ru-RU" sz="1600" dirty="0" err="1"/>
              <a:t>МНиИП</a:t>
            </a:r>
            <a:r>
              <a:rPr lang="ru-RU" sz="1600" dirty="0"/>
              <a:t> НСО</a:t>
            </a:r>
            <a:r>
              <a:rPr lang="ru-RU" sz="1600" dirty="0" smtClean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плановая </a:t>
            </a:r>
            <a:r>
              <a:rPr lang="ru-RU" sz="1600" b="1" dirty="0" smtClean="0"/>
              <a:t>смета затрат</a:t>
            </a:r>
            <a:r>
              <a:rPr lang="ru-RU" sz="1600" dirty="0" smtClean="0"/>
              <a:t>, по форме, устанавливаемой приказом </a:t>
            </a:r>
            <a:r>
              <a:rPr lang="ru-RU" sz="1600" dirty="0" err="1" smtClean="0"/>
              <a:t>МНиИП</a:t>
            </a:r>
            <a:r>
              <a:rPr lang="ru-RU" sz="1600" dirty="0" smtClean="0"/>
              <a:t> НСО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заверенные руководителем заявителя копии документов, подтверждающих государственную </a:t>
            </a:r>
            <a:r>
              <a:rPr lang="ru-RU" sz="1600" b="1" dirty="0" smtClean="0"/>
              <a:t>регистрацию результата интеллектуальной деятельности </a:t>
            </a:r>
            <a:r>
              <a:rPr lang="ru-RU" sz="1600" dirty="0" smtClean="0"/>
              <a:t>и (или) средств индивидуализации, лицензионного договора (при наличии)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документы</a:t>
            </a:r>
            <a:r>
              <a:rPr lang="ru-RU" sz="1600" dirty="0"/>
              <a:t>, подтверждающие сотрудничество заявителя с научными учреждениями и (или) вузами по реализации проекта (</a:t>
            </a:r>
            <a:r>
              <a:rPr lang="ru-RU" sz="1600" b="1" dirty="0"/>
              <a:t>договор на выполнение НИР и (или) договор на выполнение ОКР в рамках проекта </a:t>
            </a:r>
            <a:r>
              <a:rPr lang="ru-RU" sz="1600" dirty="0"/>
              <a:t>и (или) о намерениях выполнения НИР и (или) ОКР в рамках проекта</a:t>
            </a:r>
            <a:r>
              <a:rPr lang="ru-RU" sz="1600" dirty="0" smtClean="0"/>
              <a:t>)</a:t>
            </a:r>
            <a:endParaRPr lang="ru-RU" sz="16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документы, подтверждающие расходы по оценке затрат, связанных с приобретением технологий и (или) связанных с передачей технологий (при наличии в рамках реализации проекта планируемых расходов на подготовку и (или) осуществление трансфера технологий</a:t>
            </a:r>
            <a:r>
              <a:rPr lang="ru-RU" sz="1600" dirty="0" smtClean="0"/>
              <a:t>)</a:t>
            </a:r>
            <a:endParaRPr lang="ru-RU" sz="16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/>
              <a:t>документы, подтверждающие </a:t>
            </a:r>
            <a:r>
              <a:rPr lang="ru-RU" sz="1600" b="1" dirty="0"/>
              <a:t>гарантии </a:t>
            </a:r>
            <a:r>
              <a:rPr lang="ru-RU" sz="1600" b="1" dirty="0" err="1"/>
              <a:t>софинансирования</a:t>
            </a:r>
            <a:r>
              <a:rPr lang="ru-RU" sz="1600" b="1" dirty="0"/>
              <a:t> </a:t>
            </a:r>
            <a:r>
              <a:rPr lang="ru-RU" sz="1600" dirty="0"/>
              <a:t>проекта </a:t>
            </a:r>
            <a:r>
              <a:rPr lang="ru-RU" sz="1600" dirty="0" smtClean="0"/>
              <a:t>заявителем</a:t>
            </a:r>
            <a:endParaRPr lang="ru-RU" sz="16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/>
              <a:t>презентацию проекта </a:t>
            </a:r>
            <a:r>
              <a:rPr lang="ru-RU" sz="1600" dirty="0"/>
              <a:t>в формате </a:t>
            </a:r>
            <a:r>
              <a:rPr lang="en-US" sz="1600" dirty="0"/>
              <a:t>PDF </a:t>
            </a:r>
            <a:r>
              <a:rPr lang="ru-RU" sz="1600" dirty="0"/>
              <a:t>или </a:t>
            </a:r>
            <a:r>
              <a:rPr lang="en-US" sz="1600" dirty="0"/>
              <a:t>PPTX </a:t>
            </a:r>
            <a:r>
              <a:rPr lang="ru-RU" sz="1600" dirty="0"/>
              <a:t>объемом 5 - 6 слайдов, содержащую следующую информацию о проекте: актуальность (значимость и своевременность для компании и рынка), цель проекта, основные задачи, ресурсы и методы реализации, качественные и количественные результаты по итогам реализации проекта) (представляется по инициативе заявителя</a:t>
            </a:r>
            <a:r>
              <a:rPr lang="ru-RU" sz="1600" dirty="0" smtClean="0"/>
              <a:t>)</a:t>
            </a:r>
            <a:endParaRPr lang="ru-RU" sz="1600" dirty="0"/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smtClean="0"/>
              <a:t>иные </a:t>
            </a:r>
            <a:r>
              <a:rPr lang="ru-RU" sz="1600" dirty="0"/>
              <a:t>документы, подтверждающие достоверность информации, указанной в заявке (представляются по инициативе заявителя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5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9990344" name="TextBox 10"/>
          <p:cNvSpPr txBox="1"/>
          <p:nvPr/>
        </p:nvSpPr>
        <p:spPr bwMode="auto">
          <a:xfrm>
            <a:off x="0" y="-20512"/>
            <a:ext cx="12189186" cy="787079"/>
          </a:xfrm>
          <a:prstGeom prst="rect">
            <a:avLst/>
          </a:prstGeom>
          <a:gradFill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/>
          </a:gradFill>
        </p:spPr>
        <p:txBody>
          <a:bodyPr wrap="square" tIns="180000" bIns="180000" rtlCol="0" anchor="ctr" anchorCtr="0">
            <a:spAutoFit/>
          </a:bodyPr>
          <a:lstStyle/>
          <a:p>
            <a:pPr algn="ctr">
              <a:defRPr/>
            </a:pPr>
            <a:endParaRPr lang="ru-RU" sz="2800" b="1" i="0" u="none" strike="noStrike" cap="none" spc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50782261" name="TextBox 1"/>
          <p:cNvSpPr txBox="1"/>
          <p:nvPr/>
        </p:nvSpPr>
        <p:spPr bwMode="auto">
          <a:xfrm>
            <a:off x="1270473" y="-84048"/>
            <a:ext cx="10316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</a:rPr>
              <a:t>Направления допустимых расходов (затрат), источником финансового обеспечения которых являются субсидия, а также собственные и (или) привлеченные средства заявителя, направляемые на реализацию проекта, и их предельные объемы</a:t>
            </a:r>
            <a:endParaRPr b="1" i="0" u="none" strike="noStrike" cap="none" spc="0" dirty="0">
              <a:solidFill>
                <a:schemeClr val="bg1"/>
              </a:solidFill>
              <a:cs typeface="Century Gothic"/>
            </a:endParaRPr>
          </a:p>
        </p:txBody>
      </p:sp>
      <p:pic>
        <p:nvPicPr>
          <p:cNvPr id="631302343" name="Рисунок 11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7091" y="61605"/>
            <a:ext cx="503236" cy="6267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араллелограмм 62"/>
          <p:cNvSpPr/>
          <p:nvPr/>
        </p:nvSpPr>
        <p:spPr bwMode="auto">
          <a:xfrm>
            <a:off x="-4811" y="4164847"/>
            <a:ext cx="2280463" cy="1050165"/>
          </a:xfrm>
          <a:prstGeom prst="parallelogram">
            <a:avLst>
              <a:gd name="adj" fmla="val 41898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Приобретение/аренда/лизинг специального оборудования, приборов, приобретение сырья, материалов, комплектующих</a:t>
            </a:r>
            <a:endParaRPr lang="ru-RU" sz="10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араллелограмм 62"/>
          <p:cNvSpPr/>
          <p:nvPr/>
        </p:nvSpPr>
        <p:spPr bwMode="auto">
          <a:xfrm>
            <a:off x="7707" y="2206137"/>
            <a:ext cx="2255426" cy="869206"/>
          </a:xfrm>
          <a:prstGeom prst="parallelogram">
            <a:avLst>
              <a:gd name="adj" fmla="val 41898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100" b="1" kern="12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Заработная </a:t>
            </a:r>
            <a:r>
              <a:rPr lang="ru-RU" sz="1100" b="1" kern="12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плата начисленная,</a:t>
            </a:r>
          </a:p>
          <a:p>
            <a:pPr algn="ctr">
              <a:spcAft>
                <a:spcPts val="0"/>
              </a:spcAft>
            </a:pPr>
            <a:r>
              <a:rPr lang="ru-RU" sz="1100" b="1" kern="12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в т .ч. НДФЛ</a:t>
            </a:r>
            <a:endParaRPr lang="ru-RU" sz="1100" b="1" kern="12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араллелограмм 62"/>
          <p:cNvSpPr/>
          <p:nvPr/>
        </p:nvSpPr>
        <p:spPr bwMode="auto">
          <a:xfrm>
            <a:off x="9462" y="801592"/>
            <a:ext cx="2064150" cy="758987"/>
          </a:xfrm>
          <a:prstGeom prst="parallelogram">
            <a:avLst>
              <a:gd name="adj" fmla="val 41898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200" b="1" kern="12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 (затрат)</a:t>
            </a:r>
          </a:p>
        </p:txBody>
      </p:sp>
      <p:sp>
        <p:nvSpPr>
          <p:cNvPr id="10" name="Параллелограмм 62"/>
          <p:cNvSpPr/>
          <p:nvPr/>
        </p:nvSpPr>
        <p:spPr bwMode="auto">
          <a:xfrm>
            <a:off x="863" y="5293250"/>
            <a:ext cx="2288394" cy="1191770"/>
          </a:xfrm>
          <a:prstGeom prst="parallelogram">
            <a:avLst>
              <a:gd name="adj" fmla="val 41898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000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Выплаты по оплате контрактов (договоров) на приобретение исключительных прав на РИД или средства индивидуализации</a:t>
            </a:r>
            <a:endParaRPr lang="ru-RU" sz="1000" b="1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9256" y="922172"/>
            <a:ext cx="868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endParaRPr lang="ru-RU" sz="1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5470" y="856577"/>
            <a:ext cx="1706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Собственны</a:t>
            </a:r>
            <a:r>
              <a:rPr lang="ru-RU" sz="12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2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(или) </a:t>
            </a:r>
            <a:endParaRPr lang="ru-RU" sz="12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привлеченные средства </a:t>
            </a:r>
            <a:r>
              <a:rPr lang="ru-RU" sz="12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заявителя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5653123" y="922682"/>
            <a:ext cx="868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endParaRPr lang="ru-RU" sz="1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833865" y="833923"/>
            <a:ext cx="1821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Собственные </a:t>
            </a:r>
            <a:r>
              <a:rPr lang="ru-RU" sz="12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(или) </a:t>
            </a:r>
          </a:p>
          <a:p>
            <a:pPr algn="ctr">
              <a:spcAft>
                <a:spcPts val="0"/>
              </a:spcAft>
            </a:pPr>
            <a:r>
              <a:rPr lang="ru-RU" sz="12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привлеченные средства заявителя</a:t>
            </a:r>
            <a:endParaRPr lang="ru-RU" sz="1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994338" y="922172"/>
            <a:ext cx="868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endParaRPr lang="ru-RU" sz="1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0069256" y="856577"/>
            <a:ext cx="1995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kern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Собственные </a:t>
            </a:r>
            <a:r>
              <a:rPr lang="ru-RU" sz="12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(или) </a:t>
            </a:r>
          </a:p>
          <a:p>
            <a:pPr algn="ctr">
              <a:spcAft>
                <a:spcPts val="0"/>
              </a:spcAft>
            </a:pPr>
            <a:r>
              <a:rPr lang="ru-RU" sz="1200" kern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привлеченные средства заявителя</a:t>
            </a:r>
            <a:endParaRPr lang="ru-RU" sz="12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>
            <a:off x="1793631" y="1545829"/>
            <a:ext cx="101990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764467" y="1517110"/>
            <a:ext cx="32650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1-я категория - 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 «Общая»</a:t>
            </a:r>
            <a:endParaRPr lang="ru-RU" sz="2000" b="1" dirty="0">
              <a:solidFill>
                <a:prstClr val="white"/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 flipH="1">
            <a:off x="5212215" y="885523"/>
            <a:ext cx="2" cy="5599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 bwMode="auto">
          <a:xfrm flipH="1">
            <a:off x="8655378" y="856577"/>
            <a:ext cx="30464" cy="5628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357445" y="1549513"/>
            <a:ext cx="31119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2-я категория -  «Разработчики»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846218" y="1540547"/>
            <a:ext cx="3071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FF0000"/>
                </a:solidFill>
              </a:rPr>
              <a:t>3-я категория -  «Товаропроизводители»</a:t>
            </a:r>
            <a:endParaRPr lang="ru-RU" sz="2000" b="1" dirty="0">
              <a:solidFill>
                <a:prstClr val="white"/>
              </a:solidFill>
            </a:endParaRPr>
          </a:p>
        </p:txBody>
      </p:sp>
      <p:cxnSp>
        <p:nvCxnSpPr>
          <p:cNvPr id="28" name="Прямая соединительная линия 27"/>
          <p:cNvCxnSpPr>
            <a:cxnSpLocks/>
          </p:cNvCxnSpPr>
          <p:nvPr/>
        </p:nvCxnSpPr>
        <p:spPr bwMode="auto">
          <a:xfrm flipV="1">
            <a:off x="1813256" y="2182597"/>
            <a:ext cx="10177271" cy="29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>
            <a:off x="3285789" y="803498"/>
            <a:ext cx="0" cy="752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cxnSpLocks/>
          </p:cNvCxnSpPr>
          <p:nvPr/>
        </p:nvCxnSpPr>
        <p:spPr bwMode="auto">
          <a:xfrm>
            <a:off x="6833865" y="793192"/>
            <a:ext cx="0" cy="752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cxnSpLocks/>
          </p:cNvCxnSpPr>
          <p:nvPr/>
        </p:nvCxnSpPr>
        <p:spPr bwMode="auto">
          <a:xfrm>
            <a:off x="10175081" y="793192"/>
            <a:ext cx="0" cy="752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cxnSpLocks/>
          </p:cNvCxnSpPr>
          <p:nvPr/>
        </p:nvCxnSpPr>
        <p:spPr>
          <a:xfrm>
            <a:off x="3274463" y="2133805"/>
            <a:ext cx="36985" cy="4351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cxnSpLocks/>
          </p:cNvCxnSpPr>
          <p:nvPr/>
        </p:nvCxnSpPr>
        <p:spPr bwMode="auto">
          <a:xfrm flipH="1">
            <a:off x="6859272" y="2133805"/>
            <a:ext cx="16710" cy="4295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cxnSpLocks/>
          </p:cNvCxnSpPr>
          <p:nvPr/>
        </p:nvCxnSpPr>
        <p:spPr bwMode="auto">
          <a:xfrm flipH="1">
            <a:off x="10166141" y="2121305"/>
            <a:ext cx="7872" cy="4307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 rot="10800000" flipV="1">
            <a:off x="2050868" y="2212268"/>
            <a:ext cx="132273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kern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100% объема субсидии (с </a:t>
            </a:r>
            <a:r>
              <a:rPr lang="ru-RU" sz="1100" kern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учетом начислений </a:t>
            </a:r>
            <a:r>
              <a:rPr lang="ru-RU" sz="1100" kern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 заработную плату)</a:t>
            </a:r>
            <a:endParaRPr lang="ru-RU" sz="1100" kern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57231" y="2241061"/>
            <a:ext cx="168131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kern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80% объема собственных и (или) привлеченных средств</a:t>
            </a:r>
          </a:p>
          <a:p>
            <a:pPr algn="ctr">
              <a:spcAft>
                <a:spcPts val="0"/>
              </a:spcAft>
            </a:pPr>
            <a:r>
              <a:rPr lang="ru-RU" sz="1100" kern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(с учетом начислений на заработную плату)</a:t>
            </a:r>
            <a:endParaRPr lang="ru-RU" sz="1100" kern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0800000" flipV="1">
            <a:off x="5283777" y="2255066"/>
            <a:ext cx="14778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kern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100% объема субсидии (с учетом начислений на заработную плату)</a:t>
            </a:r>
            <a:endParaRPr lang="ru-RU" sz="1100" kern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30834" y="2200823"/>
            <a:ext cx="168375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kern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100% объема собственных и (или) привлеченных средств (с учетом начислений на заработную плату)</a:t>
            </a:r>
            <a:endParaRPr lang="ru-RU" sz="1100" kern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10800000" flipV="1">
            <a:off x="8697494" y="2260717"/>
            <a:ext cx="14548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kern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100% объема субсидии (с учетом начислений на заработную плату)</a:t>
            </a:r>
            <a:endParaRPr lang="ru-RU" sz="1100" kern="1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199472" y="2219752"/>
            <a:ext cx="188693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kern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80% объема собственных и (или) привлеченных средств</a:t>
            </a:r>
          </a:p>
          <a:p>
            <a:pPr algn="ctr">
              <a:spcAft>
                <a:spcPts val="0"/>
              </a:spcAft>
            </a:pPr>
            <a:r>
              <a:rPr lang="ru-RU" sz="1100" kern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(с учетом начислений на заработную плату)</a:t>
            </a:r>
          </a:p>
        </p:txBody>
      </p:sp>
      <p:cxnSp>
        <p:nvCxnSpPr>
          <p:cNvPr id="46" name="Прямая соединительная линия 45"/>
          <p:cNvCxnSpPr>
            <a:cxnSpLocks/>
          </p:cNvCxnSpPr>
          <p:nvPr/>
        </p:nvCxnSpPr>
        <p:spPr bwMode="auto">
          <a:xfrm>
            <a:off x="1793631" y="4157601"/>
            <a:ext cx="10196896" cy="5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 bwMode="auto">
          <a:xfrm>
            <a:off x="2041663" y="4505452"/>
            <a:ext cx="12950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/>
              <a:t>до 50% объема субсидии</a:t>
            </a:r>
            <a:endParaRPr lang="ru-RU" sz="11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449617" y="4423711"/>
            <a:ext cx="156740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80% объема собственных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и (или) привлеченных средств</a:t>
            </a:r>
          </a:p>
        </p:txBody>
      </p:sp>
      <p:sp>
        <p:nvSpPr>
          <p:cNvPr id="42" name="Прямоугольник 41"/>
          <p:cNvSpPr/>
          <p:nvPr/>
        </p:nvSpPr>
        <p:spPr>
          <a:xfrm rot="10800000" flipV="1">
            <a:off x="5421425" y="4509964"/>
            <a:ext cx="11637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/>
              <a:t>до 50% объема субсидии</a:t>
            </a:r>
            <a:endParaRPr lang="ru-RU" sz="1100" dirty="0"/>
          </a:p>
        </p:txBody>
      </p:sp>
      <p:sp>
        <p:nvSpPr>
          <p:cNvPr id="43" name="Прямоугольник 42"/>
          <p:cNvSpPr/>
          <p:nvPr/>
        </p:nvSpPr>
        <p:spPr>
          <a:xfrm rot="10800000" flipV="1">
            <a:off x="7027285" y="4374252"/>
            <a:ext cx="15024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% объема собственных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и (или) привлеченных средств</a:t>
            </a:r>
          </a:p>
        </p:txBody>
      </p:sp>
      <p:sp>
        <p:nvSpPr>
          <p:cNvPr id="44" name="Прямоугольник 43"/>
          <p:cNvSpPr/>
          <p:nvPr/>
        </p:nvSpPr>
        <p:spPr>
          <a:xfrm rot="10800000" flipV="1">
            <a:off x="8793070" y="4486110"/>
            <a:ext cx="12060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/>
              <a:t>до 50% объема субсидии</a:t>
            </a:r>
            <a:endParaRPr lang="ru-RU" sz="1100" dirty="0"/>
          </a:p>
        </p:txBody>
      </p:sp>
      <p:sp>
        <p:nvSpPr>
          <p:cNvPr id="45" name="Прямоугольник 44"/>
          <p:cNvSpPr/>
          <p:nvPr/>
        </p:nvSpPr>
        <p:spPr>
          <a:xfrm rot="10800000" flipV="1">
            <a:off x="10265666" y="4390781"/>
            <a:ext cx="170362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% объема собственных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и (или) привлеченных средств</a:t>
            </a:r>
          </a:p>
        </p:txBody>
      </p:sp>
      <p:cxnSp>
        <p:nvCxnSpPr>
          <p:cNvPr id="53" name="Прямая соединительная линия 52"/>
          <p:cNvCxnSpPr>
            <a:cxnSpLocks/>
          </p:cNvCxnSpPr>
          <p:nvPr/>
        </p:nvCxnSpPr>
        <p:spPr bwMode="auto">
          <a:xfrm flipV="1">
            <a:off x="1813256" y="5291027"/>
            <a:ext cx="10093481" cy="14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964534" y="5654448"/>
            <a:ext cx="12935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не более </a:t>
            </a:r>
          </a:p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1,0 млн рублей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427041" y="5615720"/>
            <a:ext cx="166860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80% объема собственных и (или) привлеченных средств</a:t>
            </a:r>
          </a:p>
        </p:txBody>
      </p:sp>
      <p:sp>
        <p:nvSpPr>
          <p:cNvPr id="50" name="Прямоугольник 49"/>
          <p:cNvSpPr/>
          <p:nvPr/>
        </p:nvSpPr>
        <p:spPr>
          <a:xfrm rot="10800000" flipV="1">
            <a:off x="5326247" y="5615721"/>
            <a:ext cx="14082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не более </a:t>
            </a:r>
          </a:p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1,0 млн рублей</a:t>
            </a:r>
            <a:endParaRPr lang="ru-RU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859272" y="5606009"/>
            <a:ext cx="17706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% объема собственных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и (или) привлеченных средств</a:t>
            </a:r>
          </a:p>
        </p:txBody>
      </p:sp>
      <p:sp>
        <p:nvSpPr>
          <p:cNvPr id="52" name="Прямоугольник 51"/>
          <p:cNvSpPr/>
          <p:nvPr/>
        </p:nvSpPr>
        <p:spPr>
          <a:xfrm rot="10800000" flipV="1">
            <a:off x="8830487" y="5655786"/>
            <a:ext cx="13435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не более 1 млн рублей</a:t>
            </a:r>
            <a:endParaRPr lang="ru-RU" sz="1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10800000" flipV="1">
            <a:off x="10271153" y="5654448"/>
            <a:ext cx="17215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1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1100" dirty="0">
                <a:ea typeface="Times New Roman" panose="02020603050405020304" pitchFamily="18" charset="0"/>
                <a:cs typeface="Times New Roman" panose="02020603050405020304" pitchFamily="18" charset="0"/>
              </a:rPr>
              <a:t>% объема собственных и (или) привлеченных средств</a:t>
            </a:r>
          </a:p>
        </p:txBody>
      </p:sp>
      <p:cxnSp>
        <p:nvCxnSpPr>
          <p:cNvPr id="61" name="Прямая соединительная линия 60"/>
          <p:cNvCxnSpPr>
            <a:cxnSpLocks/>
          </p:cNvCxnSpPr>
          <p:nvPr/>
        </p:nvCxnSpPr>
        <p:spPr>
          <a:xfrm flipV="1">
            <a:off x="1503947" y="6427718"/>
            <a:ext cx="10557001" cy="4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араллелограмм 62"/>
          <p:cNvSpPr/>
          <p:nvPr/>
        </p:nvSpPr>
        <p:spPr bwMode="auto">
          <a:xfrm>
            <a:off x="0" y="3147440"/>
            <a:ext cx="2133291" cy="959095"/>
          </a:xfrm>
          <a:prstGeom prst="parallelogram">
            <a:avLst>
              <a:gd name="adj" fmla="val 41898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100" b="1" kern="12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Начисления на заработную </a:t>
            </a:r>
            <a:r>
              <a:rPr lang="ru-RU" sz="1100" b="1" kern="12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плату</a:t>
            </a:r>
            <a:endParaRPr lang="ru-RU" sz="1100" b="1" kern="1200" dirty="0" smtClean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0" name="Прямая соединительная линия 79"/>
          <p:cNvCxnSpPr>
            <a:cxnSpLocks/>
          </p:cNvCxnSpPr>
          <p:nvPr/>
        </p:nvCxnSpPr>
        <p:spPr bwMode="auto">
          <a:xfrm>
            <a:off x="1793631" y="3138703"/>
            <a:ext cx="102673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1302351" name="Прямоугольник 631302350"/>
          <p:cNvSpPr/>
          <p:nvPr/>
        </p:nvSpPr>
        <p:spPr>
          <a:xfrm flipH="1">
            <a:off x="1761608" y="3159079"/>
            <a:ext cx="160477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определяются заявителем/</a:t>
            </a:r>
          </a:p>
          <a:p>
            <a:pPr algn="ctr"/>
            <a:r>
              <a:rPr lang="ru-RU" sz="1100" dirty="0"/>
              <a:t>получателем субсидии </a:t>
            </a:r>
            <a:r>
              <a:rPr lang="ru-RU" sz="1100" dirty="0" smtClean="0"/>
              <a:t>самостоятельно </a:t>
            </a:r>
            <a:r>
              <a:rPr lang="ru-RU" sz="1100" dirty="0"/>
              <a:t>по действующим тарифам</a:t>
            </a:r>
            <a:endParaRPr lang="ru-RU" sz="1100" dirty="0"/>
          </a:p>
        </p:txBody>
      </p:sp>
      <p:sp>
        <p:nvSpPr>
          <p:cNvPr id="84" name="Прямоугольник 83"/>
          <p:cNvSpPr/>
          <p:nvPr/>
        </p:nvSpPr>
        <p:spPr bwMode="auto">
          <a:xfrm flipH="1">
            <a:off x="3325259" y="3254489"/>
            <a:ext cx="1900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определяются заявителем/</a:t>
            </a:r>
          </a:p>
          <a:p>
            <a:pPr algn="ctr"/>
            <a:r>
              <a:rPr lang="ru-RU" sz="1100" dirty="0"/>
              <a:t>получателем субсидии самостоятельно по действующим тарифам</a:t>
            </a:r>
            <a:endParaRPr lang="ru-RU" sz="1100" dirty="0"/>
          </a:p>
        </p:txBody>
      </p:sp>
      <p:sp>
        <p:nvSpPr>
          <p:cNvPr id="57" name="Прямоугольник 56"/>
          <p:cNvSpPr/>
          <p:nvPr/>
        </p:nvSpPr>
        <p:spPr bwMode="auto">
          <a:xfrm flipH="1">
            <a:off x="5219443" y="3207286"/>
            <a:ext cx="160477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определяются заявителем/</a:t>
            </a:r>
          </a:p>
          <a:p>
            <a:pPr algn="ctr"/>
            <a:r>
              <a:rPr lang="ru-RU" sz="1100" dirty="0"/>
              <a:t>получателем субсидии </a:t>
            </a:r>
            <a:r>
              <a:rPr lang="ru-RU" sz="1100" dirty="0" smtClean="0"/>
              <a:t>самостоятельно </a:t>
            </a:r>
            <a:r>
              <a:rPr lang="ru-RU" sz="1100" dirty="0"/>
              <a:t>по действующим тарифам</a:t>
            </a:r>
            <a:endParaRPr lang="ru-RU" sz="1100" dirty="0"/>
          </a:p>
        </p:txBody>
      </p:sp>
      <p:sp>
        <p:nvSpPr>
          <p:cNvPr id="58" name="Прямоугольник 57"/>
          <p:cNvSpPr/>
          <p:nvPr/>
        </p:nvSpPr>
        <p:spPr bwMode="auto">
          <a:xfrm flipH="1">
            <a:off x="6838031" y="3276584"/>
            <a:ext cx="1900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определяются заявителем/</a:t>
            </a:r>
          </a:p>
          <a:p>
            <a:pPr algn="ctr"/>
            <a:r>
              <a:rPr lang="ru-RU" sz="1100" dirty="0"/>
              <a:t>получателем субсидии самостоятельно по действующим тарифам</a:t>
            </a:r>
            <a:endParaRPr lang="ru-RU" sz="1100" dirty="0"/>
          </a:p>
        </p:txBody>
      </p:sp>
      <p:sp>
        <p:nvSpPr>
          <p:cNvPr id="59" name="Прямоугольник 58"/>
          <p:cNvSpPr/>
          <p:nvPr/>
        </p:nvSpPr>
        <p:spPr bwMode="auto">
          <a:xfrm flipH="1">
            <a:off x="8614587" y="3177251"/>
            <a:ext cx="160477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определяются заявителем/</a:t>
            </a:r>
          </a:p>
          <a:p>
            <a:pPr algn="ctr"/>
            <a:r>
              <a:rPr lang="ru-RU" sz="1100" dirty="0"/>
              <a:t>получателем субсидии </a:t>
            </a:r>
            <a:r>
              <a:rPr lang="ru-RU" sz="1100" dirty="0" smtClean="0"/>
              <a:t>самостоятельно </a:t>
            </a:r>
            <a:r>
              <a:rPr lang="ru-RU" sz="1100" dirty="0"/>
              <a:t>по действующим тарифам</a:t>
            </a:r>
            <a:endParaRPr lang="ru-RU" sz="1100" dirty="0"/>
          </a:p>
        </p:txBody>
      </p:sp>
      <p:sp>
        <p:nvSpPr>
          <p:cNvPr id="60" name="Прямоугольник 59"/>
          <p:cNvSpPr/>
          <p:nvPr/>
        </p:nvSpPr>
        <p:spPr bwMode="auto">
          <a:xfrm flipH="1">
            <a:off x="10116435" y="3259517"/>
            <a:ext cx="1900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определяются заявителем/</a:t>
            </a:r>
          </a:p>
          <a:p>
            <a:pPr algn="ctr"/>
            <a:r>
              <a:rPr lang="ru-RU" sz="1100" dirty="0"/>
              <a:t>получателем субсидии самостоятельно по действующим тарифам</a:t>
            </a:r>
            <a:endParaRPr lang="ru-RU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/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3197</TotalTime>
  <Pages>0</Pages>
  <Words>2190</Words>
  <Characters>0</Characters>
  <Application>Microsoft Office PowerPoint</Application>
  <DocSecurity>0</DocSecurity>
  <PresentationFormat>Широкоэкранный</PresentationFormat>
  <Lines>0</Lines>
  <Paragraphs>328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PNO</Company>
  <LinksUpToDate>false</LinksUpToDate>
  <CharactersWithSpaces>0</CharactersWithSpaces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Намжилов Жаргал Цыденович</dc:creator>
  <cp:keywords/>
  <dc:description/>
  <cp:lastModifiedBy>Шеховцова Алена Сергеевна</cp:lastModifiedBy>
  <cp:revision>407</cp:revision>
  <dcterms:created xsi:type="dcterms:W3CDTF">2020-02-14T05:42:11Z</dcterms:created>
  <dcterms:modified xsi:type="dcterms:W3CDTF">2025-01-15T05:27:00Z</dcterms:modified>
  <cp:category/>
  <dc:identifier/>
  <cp:contentStatus/>
  <dc:language/>
  <cp:version/>
</cp:coreProperties>
</file>