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77" r:id="rId4"/>
    <p:sldId id="257" r:id="rId5"/>
    <p:sldId id="266" r:id="rId6"/>
    <p:sldId id="267" r:id="rId7"/>
    <p:sldId id="268" r:id="rId8"/>
    <p:sldId id="269" r:id="rId9"/>
    <p:sldId id="271" r:id="rId10"/>
    <p:sldId id="275" r:id="rId11"/>
    <p:sldId id="273" r:id="rId12"/>
    <p:sldId id="274" r:id="rId13"/>
    <p:sldId id="276" r:id="rId14"/>
    <p:sldId id="296" r:id="rId15"/>
    <p:sldId id="297" r:id="rId16"/>
    <p:sldId id="299" r:id="rId17"/>
    <p:sldId id="298" r:id="rId18"/>
    <p:sldId id="262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9E8"/>
    <a:srgbClr val="DB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AA641-7E31-4DF1-A72F-DB2A3D97A58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42AA0-9F6B-4970-9FC6-1ECDEDB4E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6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21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7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7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7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7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76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6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24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2DED-FE7A-46BC-9AD8-AA43DF6777B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E6ECA-2CF6-4BEC-B327-E7F2ADE86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1.svg"/><Relationship Id="rId4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3.png"/><Relationship Id="rId14" Type="http://schemas.openxmlformats.org/officeDocument/2006/relationships/image" Target="../media/image7300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1.svg"/><Relationship Id="rId4" Type="http://schemas.openxmlformats.org/officeDocument/2006/relationships/image" Target="../media/image19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hyperlink" Target="mailto:festivalnauki@nso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730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060" y="5727760"/>
            <a:ext cx="9902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Century Gothic" panose="020B0502020202020204" pitchFamily="34" charset="0"/>
              </a:rPr>
              <a:t>Васильев Алексей Владимирович, </a:t>
            </a:r>
          </a:p>
          <a:p>
            <a:r>
              <a:rPr lang="ru-RU" sz="2200" b="1" dirty="0">
                <a:latin typeface="Century Gothic" panose="020B0502020202020204" pitchFamily="34" charset="0"/>
              </a:rPr>
              <a:t>м</a:t>
            </a:r>
            <a:r>
              <a:rPr lang="ru-RU" sz="2200" b="1" dirty="0" smtClean="0">
                <a:latin typeface="Century Gothic" panose="020B0502020202020204" pitchFamily="34" charset="0"/>
              </a:rPr>
              <a:t>инистр науки и инновационной политики Новосибирской области</a:t>
            </a:r>
            <a:endParaRPr lang="ru-RU" sz="2200" b="1" dirty="0">
              <a:latin typeface="Century Gothic" panose="020B0502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0" y="1328738"/>
            <a:ext cx="12192000" cy="9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academ.info/upload/ao_images/2017/11/39660/src_db6ad9b4f94d38f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3338" b="27424"/>
          <a:stretch/>
        </p:blipFill>
        <p:spPr bwMode="auto">
          <a:xfrm>
            <a:off x="0" y="1347788"/>
            <a:ext cx="4244397" cy="4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hellonsk.ru/bitrix/templates/ittian-realty/assets/images/3c94b2b1-3550-4e2e-a83b-9d144cdd48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8022566" y="1345028"/>
            <a:ext cx="4163572" cy="41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ib.fm/storage/article/June2019/iwvLCCqH9aFf0IFBLys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95" y="1338263"/>
            <a:ext cx="5961054" cy="419423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8022566" y="1328738"/>
            <a:ext cx="1046313" cy="4213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107825" y="1338263"/>
            <a:ext cx="1032802" cy="4213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60" y="2177168"/>
            <a:ext cx="9837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Единый оператор Новосибирской области в инновационной сфере</a:t>
            </a:r>
            <a:endParaRPr lang="ru-RU" alt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0" y="5542022"/>
            <a:ext cx="12192000" cy="9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78" y="228223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5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" y="17868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6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517" y="2532714"/>
            <a:ext cx="3366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6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Бизнес-</a:t>
            </a:r>
            <a:r>
              <a:rPr lang="ru-RU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инкубирование</a:t>
            </a:r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компаний </a:t>
            </a:r>
            <a:r>
              <a:rPr lang="ru-RU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инновационно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-технологической сферы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78687" y="5603100"/>
            <a:ext cx="7073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23,12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 руб. </a:t>
            </a:r>
            <a:endParaRPr lang="ru-RU" sz="1600" b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партнеров (региональная субсидия)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23,3 </a:t>
            </a:r>
            <a:r>
              <a:rPr lang="ru-RU" sz="1600" b="1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млн.руб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6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Монеты">
            <a:extLst>
              <a:ext uri="{FF2B5EF4-FFF2-40B4-BE49-F238E27FC236}">
                <a16:creationId xmlns:a16="http://schemas.microsoft.com/office/drawing/2014/main" id="{7A8319C6-DC93-4591-94E9-6ECEE662D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5463" y="5528145"/>
            <a:ext cx="850054" cy="85005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185183" y="6378199"/>
            <a:ext cx="1576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финансирование</a:t>
            </a:r>
            <a:endParaRPr lang="ru-RU" sz="12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51924" y="3398331"/>
            <a:ext cx="859987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Предлагается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 формировать систему бизнес-</a:t>
            </a:r>
            <a:r>
              <a:rPr lang="ru-RU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инкубирования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используя  имеющиеся форматы 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5914" y="223553"/>
            <a:ext cx="6834345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сосредоточена в Фонде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финансируется Министерством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науки и инновационной политики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НСО 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развитие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масштабирование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бизнес-</a:t>
            </a:r>
            <a:r>
              <a:rPr lang="ru-RU" sz="16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инкубирования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(при университетах, технопарках, в точках концентрации </a:t>
            </a:r>
            <a:r>
              <a:rPr lang="ru-RU" sz="16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инноваторов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Министерства и единого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оператора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Поскольку бизнес-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инкубирование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регионе может идти на разных площадках, имеет смысл координацией бизнес-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инкубирования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заниматься на региональном уровне.  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(Травина И.А.)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3808227" y="1152525"/>
            <a:ext cx="1373379" cy="1282591"/>
            <a:chOff x="3448786" y="2469935"/>
            <a:chExt cx="1373379" cy="1282591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048410" y="4257630"/>
            <a:ext cx="1784161" cy="1111442"/>
            <a:chOff x="2708724" y="4083037"/>
            <a:chExt cx="1887055" cy="1223245"/>
          </a:xfrm>
        </p:grpSpPr>
        <p:pic>
          <p:nvPicPr>
            <p:cNvPr id="35" name="Рисунок 34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4680064" y="4248907"/>
            <a:ext cx="7271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актуализация нормативной правовой базы  с учетом поставленной задачи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13325"/>
            <a:ext cx="32752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7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Деятельность инфраструктурных</a:t>
            </a:r>
          </a:p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ц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ентров НТИ (ИЦ НТИ)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04943" y="3884240"/>
            <a:ext cx="7285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Требуется соглашение для </a:t>
            </a:r>
            <a:r>
              <a:rPr lang="ru-RU" sz="1600" dirty="0" smtClean="0">
                <a:latin typeface="Century Gothic" panose="020B0502020202020204" pitchFamily="34" charset="0"/>
              </a:rPr>
              <a:t>анализа, в </a:t>
            </a:r>
            <a:r>
              <a:rPr lang="ru-RU" sz="1600" dirty="0" err="1" smtClean="0">
                <a:latin typeface="Century Gothic" panose="020B0502020202020204" pitchFamily="34" charset="0"/>
              </a:rPr>
              <a:t>т.ч</a:t>
            </a:r>
            <a:r>
              <a:rPr lang="ru-RU" sz="1600" dirty="0" smtClean="0">
                <a:latin typeface="Century Gothic" panose="020B0502020202020204" pitchFamily="34" charset="0"/>
              </a:rPr>
              <a:t>. </a:t>
            </a:r>
            <a:r>
              <a:rPr lang="ru-RU" sz="1600" dirty="0">
                <a:latin typeface="Century Gothic" panose="020B0502020202020204" pitchFamily="34" charset="0"/>
              </a:rPr>
              <a:t>по </a:t>
            </a:r>
            <a:r>
              <a:rPr lang="ru-RU" sz="1600" dirty="0" err="1" smtClean="0">
                <a:latin typeface="Century Gothic" panose="020B0502020202020204" pitchFamily="34" charset="0"/>
              </a:rPr>
              <a:t>софинансированию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Необходимо </a:t>
            </a:r>
            <a:r>
              <a:rPr lang="ru-RU" sz="1600" dirty="0">
                <a:latin typeface="Century Gothic" panose="020B0502020202020204" pitchFamily="34" charset="0"/>
              </a:rPr>
              <a:t>использовать </a:t>
            </a:r>
            <a:r>
              <a:rPr lang="ru-RU" sz="1600" dirty="0" smtClean="0">
                <a:latin typeface="Century Gothic" panose="020B0502020202020204" pitchFamily="34" charset="0"/>
              </a:rPr>
              <a:t>имеющиеся компетенции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07862" y="5228585"/>
            <a:ext cx="7143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Century Gothic" panose="020B0502020202020204" pitchFamily="34" charset="0"/>
              </a:rPr>
              <a:t>– </a:t>
            </a:r>
            <a:r>
              <a:rPr lang="ru-RU" sz="1600" b="1" dirty="0" smtClean="0">
                <a:latin typeface="Century Gothic" panose="020B0502020202020204" pitchFamily="34" charset="0"/>
              </a:rPr>
              <a:t>7,504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млн.руб</a:t>
            </a:r>
            <a:r>
              <a:rPr lang="ru-RU" sz="1600" b="1" dirty="0" smtClean="0">
                <a:latin typeface="Century Gothic" panose="020B0502020202020204" pitchFamily="34" charset="0"/>
              </a:rPr>
              <a:t>. </a:t>
            </a:r>
          </a:p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Средства партнеров: </a:t>
            </a:r>
            <a:r>
              <a:rPr lang="ru-RU" sz="1600" b="1" dirty="0" smtClean="0">
                <a:latin typeface="Century Gothic" panose="020B0502020202020204" pitchFamily="34" charset="0"/>
              </a:rPr>
              <a:t>16,312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млн.руб</a:t>
            </a:r>
            <a:r>
              <a:rPr lang="ru-RU" sz="1600" b="1" dirty="0" smtClean="0">
                <a:latin typeface="Century Gothic" panose="020B0502020202020204" pitchFamily="34" charset="0"/>
              </a:rPr>
              <a:t>.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5776" y="2649786"/>
            <a:ext cx="864182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Целесообразно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задачах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единого оператора определить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реализацию ДК НТИ в НСО,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 оказание содействия осуществлению деятельности созданным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регионе ИЦ НТИ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развитию взаимодействия с другими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ИЦ НТИ</a:t>
            </a:r>
            <a:r>
              <a:rPr lang="ru-RU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3160517" y="5158945"/>
            <a:ext cx="1576072" cy="1104361"/>
            <a:chOff x="6092819" y="4979652"/>
            <a:chExt cx="1576072" cy="1104361"/>
          </a:xfrm>
        </p:grpSpPr>
        <p:pic>
          <p:nvPicPr>
            <p:cNvPr id="39" name="Рисунок 38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07199" y="4979652"/>
              <a:ext cx="850054" cy="850054"/>
            </a:xfrm>
            <a:prstGeom prst="rect">
              <a:avLst/>
            </a:prstGeom>
          </p:spPr>
        </p:pic>
        <p:sp>
          <p:nvSpPr>
            <p:cNvPr id="40" name="Прямоугольник 39"/>
            <p:cNvSpPr/>
            <p:nvPr/>
          </p:nvSpPr>
          <p:spPr>
            <a:xfrm>
              <a:off x="6092819" y="5807014"/>
              <a:ext cx="15760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820693" y="270475"/>
            <a:ext cx="7296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у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спех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взаимодействия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 институтами развития зависит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от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личных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контактов с руководителями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этих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организаций, а также вхождения наших представителей в экспертные и наблюдательные советы.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Сложилась эффективная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система взаимодействия по линии Академпарка, НГУ и СО РАН.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Механический перенос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этой деятельности в функционал единого оператора может привести к разрыву этих связей.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Необходимо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использование существующих связей для развития новых областей с привлечением компетенций вузов и инновационных компаний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734483" y="1024124"/>
            <a:ext cx="1373379" cy="1282591"/>
            <a:chOff x="3448786" y="2469935"/>
            <a:chExt cx="1373379" cy="1282591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056473" y="3773776"/>
            <a:ext cx="1784161" cy="1111442"/>
            <a:chOff x="2708724" y="4083037"/>
            <a:chExt cx="1887055" cy="1223245"/>
          </a:xfrm>
        </p:grpSpPr>
        <p:pic>
          <p:nvPicPr>
            <p:cNvPr id="43" name="Рисунок 42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67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12" y="2642544"/>
            <a:ext cx="320792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ПРАКТИКИ 8,9</a:t>
            </a:r>
          </a:p>
          <a:p>
            <a:r>
              <a:rPr lang="ru-RU" sz="1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Кооперация с индустрией,</a:t>
            </a:r>
          </a:p>
          <a:p>
            <a:r>
              <a:rPr lang="ru-RU" sz="1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наукой и вузами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92136" y="3303722"/>
            <a:ext cx="6524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Не </a:t>
            </a:r>
            <a:r>
              <a:rPr lang="ru-RU" sz="1600" dirty="0" smtClean="0">
                <a:latin typeface="Century Gothic" panose="020B0502020202020204" pitchFamily="34" charset="0"/>
              </a:rPr>
              <a:t>требуется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Необходимо использовать имеющиеся компетенции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55454" y="5028471"/>
            <a:ext cx="6797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1600" b="1" dirty="0" smtClean="0">
                <a:latin typeface="Century Gothic" panose="020B0502020202020204" pitchFamily="34" charset="0"/>
              </a:rPr>
              <a:t>6,657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млн.руб</a:t>
            </a:r>
            <a:r>
              <a:rPr lang="ru-RU" sz="1600" b="1" dirty="0" smtClean="0">
                <a:latin typeface="Century Gothic" panose="020B0502020202020204" pitchFamily="34" charset="0"/>
              </a:rPr>
              <a:t>.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674028" y="4938917"/>
            <a:ext cx="1422575" cy="1058182"/>
            <a:chOff x="6092819" y="4979652"/>
            <a:chExt cx="1576072" cy="1104361"/>
          </a:xfrm>
        </p:grpSpPr>
        <p:pic>
          <p:nvPicPr>
            <p:cNvPr id="25" name="Рисунок 24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07199" y="4979652"/>
              <a:ext cx="850054" cy="850054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6092819" y="5807014"/>
              <a:ext cx="15760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118537" y="319361"/>
            <a:ext cx="709087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 более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широкий функционал, чем представлен в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Академпарке</a:t>
            </a:r>
            <a:endParaRPr lang="ru-RU" sz="16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компании находятся не только в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Академпарке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 потребность выстраивания кооперационных связей между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инноваторами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наукой, образовательными организациями высшего образования.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4911" y="2427224"/>
            <a:ext cx="7431578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предлагается сосредоточить у единого оператора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3841532" y="1032264"/>
            <a:ext cx="1373379" cy="1282591"/>
            <a:chOff x="3448786" y="2469935"/>
            <a:chExt cx="1373379" cy="1282591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430750" y="3225056"/>
            <a:ext cx="1784161" cy="1111442"/>
            <a:chOff x="2708724" y="4083037"/>
            <a:chExt cx="1887055" cy="1223245"/>
          </a:xfrm>
        </p:grpSpPr>
        <p:pic>
          <p:nvPicPr>
            <p:cNvPr id="35" name="Рисунок 34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23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16179"/>
              </p:ext>
            </p:extLst>
          </p:nvPr>
        </p:nvGraphicFramePr>
        <p:xfrm>
          <a:off x="130630" y="28482"/>
          <a:ext cx="11939451" cy="6636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524">
                  <a:extLst>
                    <a:ext uri="{9D8B030D-6E8A-4147-A177-3AD203B41FA5}">
                      <a16:colId xmlns:a16="http://schemas.microsoft.com/office/drawing/2014/main" val="2005461313"/>
                    </a:ext>
                  </a:extLst>
                </a:gridCol>
                <a:gridCol w="5465162">
                  <a:extLst>
                    <a:ext uri="{9D8B030D-6E8A-4147-A177-3AD203B41FA5}">
                      <a16:colId xmlns:a16="http://schemas.microsoft.com/office/drawing/2014/main" val="1000466992"/>
                    </a:ext>
                  </a:extLst>
                </a:gridCol>
                <a:gridCol w="1707935">
                  <a:extLst>
                    <a:ext uri="{9D8B030D-6E8A-4147-A177-3AD203B41FA5}">
                      <a16:colId xmlns:a16="http://schemas.microsoft.com/office/drawing/2014/main" val="2563160648"/>
                    </a:ext>
                  </a:extLst>
                </a:gridCol>
                <a:gridCol w="1069435">
                  <a:extLst>
                    <a:ext uri="{9D8B030D-6E8A-4147-A177-3AD203B41FA5}">
                      <a16:colId xmlns:a16="http://schemas.microsoft.com/office/drawing/2014/main" val="1859473200"/>
                    </a:ext>
                  </a:extLst>
                </a:gridCol>
                <a:gridCol w="1032958">
                  <a:extLst>
                    <a:ext uri="{9D8B030D-6E8A-4147-A177-3AD203B41FA5}">
                      <a16:colId xmlns:a16="http://schemas.microsoft.com/office/drawing/2014/main" val="570240133"/>
                    </a:ext>
                  </a:extLst>
                </a:gridCol>
                <a:gridCol w="2244437">
                  <a:extLst>
                    <a:ext uri="{9D8B030D-6E8A-4147-A177-3AD203B41FA5}">
                      <a16:colId xmlns:a16="http://schemas.microsoft.com/office/drawing/2014/main" val="781017253"/>
                    </a:ext>
                  </a:extLst>
                </a:gridCol>
              </a:tblGrid>
              <a:tr h="34559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№ п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практики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 практики АО,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млн.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Необходимые затраты на аренду Фондом РО, АО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Предполагаемый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и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АО – </a:t>
                      </a:r>
                      <a:r>
                        <a:rPr lang="ru-RU" sz="1200" b="0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Академпарк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endParaRPr lang="en-US" sz="1200" b="0" kern="1200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РО-региональный оператор,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Фонд-Фонд </a:t>
                      </a:r>
                      <a:r>
                        <a:rPr lang="ru-RU" sz="1200" b="0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Академпарка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507043"/>
                  </a:ext>
                </a:extLst>
              </a:tr>
              <a:tr h="506303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Собственные средства АО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Академпарка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(Фонда)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Средства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партнеров АО и Фонда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34295"/>
                  </a:ext>
                </a:extLst>
              </a:tr>
              <a:tr h="24029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Точка кипения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9,215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14,123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139870"/>
                  </a:ext>
                </a:extLst>
              </a:tr>
              <a:tr h="2569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Региональный оператор Сколково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3,329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АО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841346"/>
                  </a:ext>
                </a:extLst>
              </a:tr>
              <a:tr h="2929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Представительство Фонда содействия инновациям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3,021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Фонд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(до 31.12.2021), 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745139"/>
                  </a:ext>
                </a:extLst>
              </a:tr>
              <a:tr h="3907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Реализация акселерационных программ (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преакселераторы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и 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А:СТАРТ, навигатор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инноватора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IdLab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,286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088906"/>
                  </a:ext>
                </a:extLst>
              </a:tr>
              <a:tr h="2404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Открытый университет Академпарка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1,387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21,831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Минобр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(«Альтаир»)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158848"/>
                  </a:ext>
                </a:extLst>
              </a:tr>
              <a:tr h="3907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Бизнес-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инкубирование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компаний </a:t>
                      </a:r>
                      <a:r>
                        <a:rPr lang="ru-RU" sz="1300" b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инновационно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-технологической сферы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7,3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16,17</a:t>
                      </a: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14,991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8,13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РО,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Фонд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22162"/>
                  </a:ext>
                </a:extLst>
              </a:tr>
              <a:tr h="25969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Деятельность инфраструктурных центров НТИ (ИЦ НТИ)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7,504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16,312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РО, Фонд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097155"/>
                  </a:ext>
                </a:extLst>
              </a:tr>
              <a:tr h="2254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Кооперация с индустрией (офис по развитию кооперации и коммуникаций), с наукой и вузами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6,657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65369"/>
                  </a:ext>
                </a:extLst>
              </a:tr>
              <a:tr h="12884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66682"/>
                  </a:ext>
                </a:extLst>
              </a:tr>
              <a:tr h="11420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Сопровождение резидентов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Фандрайзинг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Офис федеральных программ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Операционные затраты (</a:t>
                      </a: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технопром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командировки)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Департамент образовательных проектов и программ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8,794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2,506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8,030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2,85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8,182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374857"/>
                  </a:ext>
                </a:extLst>
              </a:tr>
              <a:tr h="4489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Накладные расходы (управление блоком, офис тех. обеспечения и информационно-аналитический отдел, департамент информатизации)</a:t>
                      </a:r>
                      <a:endParaRPr lang="ru-RU" sz="1300" b="1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12,694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973053"/>
                  </a:ext>
                </a:extLst>
              </a:tr>
              <a:tr h="390708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</a:t>
                      </a:r>
                      <a:endParaRPr lang="ru-RU" sz="1200" b="1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Льгота резидентам по аренде площадей АО </a:t>
                      </a:r>
                      <a:r>
                        <a:rPr lang="ru-RU" sz="1300" b="1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Академпарк</a:t>
                      </a:r>
                      <a:endParaRPr lang="ru-RU" sz="1300" b="1" kern="1200" baseline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tabLst/>
                        <a:defRPr/>
                      </a:pPr>
                      <a:endParaRPr lang="ru-RU" sz="13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АО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(существующий Порядок)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04910"/>
                  </a:ext>
                </a:extLst>
              </a:tr>
              <a:tr h="339670">
                <a:tc>
                  <a:txBody>
                    <a:bodyPr/>
                    <a:lstStyle/>
                    <a:p>
                      <a:pPr algn="ctr"/>
                      <a:endParaRPr lang="ru-RU" sz="1000" b="1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85,755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56,313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61,744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78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8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040" y="2486634"/>
            <a:ext cx="3346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РЕШЕНИЯ РАБОЧЕЙ ГРУППЫ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18" y="3404606"/>
            <a:ext cx="661353" cy="6613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05745" y="1597775"/>
            <a:ext cx="7255575" cy="385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Решение </a:t>
            </a:r>
            <a:r>
              <a:rPr lang="ru-RU" b="1" dirty="0"/>
              <a:t>рабочей группы </a:t>
            </a:r>
            <a:r>
              <a:rPr lang="ru-RU" b="1" dirty="0" smtClean="0"/>
              <a:t>от 31.08.2020</a:t>
            </a:r>
          </a:p>
          <a:p>
            <a:endParaRPr lang="ru-RU" dirty="0" smtClean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Поддержать </a:t>
            </a:r>
            <a:r>
              <a:rPr lang="ru-RU" dirty="0"/>
              <a:t>предложение Министерства науки и инновационной политики Новосибирской области о необходимости и целесообразности создания (определения) единого регионального оператора в инновационной </a:t>
            </a:r>
            <a:r>
              <a:rPr lang="ru-RU" dirty="0" smtClean="0"/>
              <a:t>сфере.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Поддержать </a:t>
            </a:r>
            <a:r>
              <a:rPr lang="ru-RU" dirty="0"/>
              <a:t>в целом предложение Министерства науки и инновационной политики Новосибирской области по определению с 2021 года исполнителей успешных практик поддержки инновационной деятельности, сложившихся в АО «</a:t>
            </a:r>
            <a:r>
              <a:rPr lang="ru-RU" dirty="0" err="1"/>
              <a:t>Академпарк</a:t>
            </a:r>
            <a:r>
              <a:rPr lang="ru-RU" dirty="0"/>
              <a:t>».</a:t>
            </a:r>
          </a:p>
          <a:p>
            <a:pPr algn="just">
              <a:lnSpc>
                <a:spcPct val="110000"/>
              </a:lnSpc>
            </a:pP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3.	</a:t>
            </a:r>
          </a:p>
        </p:txBody>
      </p:sp>
    </p:spTree>
    <p:extLst>
      <p:ext uri="{BB962C8B-B14F-4D97-AF65-F5344CB8AC3E}">
        <p14:creationId xmlns:p14="http://schemas.microsoft.com/office/powerpoint/2010/main" val="9044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454" y="2970527"/>
            <a:ext cx="286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ВЫВОДЫ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96" y="3268255"/>
            <a:ext cx="661353" cy="6613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56196" y="160692"/>
            <a:ext cx="7433539" cy="670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Целесообразно создание единого регионального оператора в инновационной сфере 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ru-RU" sz="8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Для сохранения </a:t>
            </a:r>
            <a:r>
              <a:rPr lang="ru-RU" dirty="0"/>
              <a:t>успешных практик поддержки инновационной деятельности, сложившихся в АО «</a:t>
            </a:r>
            <a:r>
              <a:rPr lang="ru-RU" dirty="0" err="1"/>
              <a:t>Академпарк</a:t>
            </a:r>
            <a:r>
              <a:rPr lang="ru-RU" dirty="0" smtClean="0"/>
              <a:t>», и непрерывности поддержки и развития инновационной сферы </a:t>
            </a:r>
            <a:r>
              <a:rPr lang="ru-RU" dirty="0"/>
              <a:t>с 2021 </a:t>
            </a:r>
            <a:r>
              <a:rPr lang="ru-RU" dirty="0" smtClean="0"/>
              <a:t>года предлагается функционал единого регионального оператора реализовывать в ГАУ НСО «Фонд поддержки науки и инновационной деятельности»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ru-RU" sz="8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Подготовлены и предварительно согласованы предложения по увеличению финансирования с 2021 года </a:t>
            </a:r>
            <a:r>
              <a:rPr lang="ru-RU" dirty="0"/>
              <a:t>ГАУ НСО «Фонд поддержки науки и инновационной деятельности</a:t>
            </a:r>
            <a:r>
              <a:rPr lang="ru-RU" dirty="0" smtClean="0"/>
              <a:t>» для реализации дополнительных практик</a:t>
            </a:r>
            <a:endParaRPr lang="ru-RU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ru-RU" sz="800" dirty="0" smtClean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Подготовлены предложения по изменению организационно-штатной структуры </a:t>
            </a:r>
            <a:r>
              <a:rPr lang="ru-RU" dirty="0"/>
              <a:t>ГАУ НСО «Фонд поддержки науки и инновационной деятельности» </a:t>
            </a:r>
            <a:r>
              <a:rPr lang="ru-RU" dirty="0" smtClean="0"/>
              <a:t>с 2021 года</a:t>
            </a:r>
            <a:endParaRPr lang="ru-RU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ru-RU" sz="8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Подготовлен проект «дорожной карты» по функционированию единого регионального оператора в инновационной </a:t>
            </a:r>
            <a:r>
              <a:rPr lang="ru-RU" dirty="0" smtClean="0"/>
              <a:t>сфере с 2021 года в рамках</a:t>
            </a:r>
            <a:r>
              <a:rPr lang="ru-RU" dirty="0"/>
              <a:t> ГАУ НСО «Фонд поддержки науки и инновационной деятельности»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3.	</a:t>
            </a:r>
          </a:p>
        </p:txBody>
      </p:sp>
    </p:spTree>
    <p:extLst>
      <p:ext uri="{BB962C8B-B14F-4D97-AF65-F5344CB8AC3E}">
        <p14:creationId xmlns:p14="http://schemas.microsoft.com/office/powerpoint/2010/main" val="15468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3949351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8538" y="2511293"/>
            <a:ext cx="3134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КПЭ РЕГИОНАЛЬНОГО ОПЕРАТОРА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82504" y="32018"/>
            <a:ext cx="76680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/>
              <a:t>Ключевые </a:t>
            </a:r>
            <a:r>
              <a:rPr lang="ru-RU" b="1" dirty="0"/>
              <a:t>показатели эффективности единого регионального оператора в инновационной сфере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98333" y="677657"/>
            <a:ext cx="840147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по предоставлению сервисов для субъектов инновационной деятельности (оказание консультационных, методических, экспертных и иных услуг, в том числе бизнес-планов инновационных проектов и технико-экономических обоснований, финансово-экономических моделей инновационных проектов), направленных на коммерциализацию в области научно-технической и инновационной деятельности. </a:t>
            </a:r>
            <a:endParaRPr lang="ru-RU" sz="1700" dirty="0" smtClean="0"/>
          </a:p>
          <a:p>
            <a:pPr marL="342900" indent="-342900" algn="just">
              <a:buAutoNum type="arabicPeriod"/>
            </a:pPr>
            <a:endParaRPr lang="ru-RU" sz="800" dirty="0"/>
          </a:p>
          <a:p>
            <a:pPr marL="342900" indent="-342900" algn="just">
              <a:buAutoNum type="arabicPeriod" startAt="2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по проведению коммуникативных мероприятий (симпозиумов, конференций, форумов, круглых столов и иных), направленных на расширение взаимодействия и сотрудничества в сфере научной, научно-технической и инновационной деятельности</a:t>
            </a:r>
            <a:r>
              <a:rPr lang="ru-RU" sz="1700" dirty="0" smtClean="0"/>
              <a:t>.</a:t>
            </a:r>
          </a:p>
          <a:p>
            <a:pPr marL="342900" indent="-342900" algn="just">
              <a:buAutoNum type="arabicPeriod" startAt="2"/>
            </a:pPr>
            <a:endParaRPr lang="ru-RU" sz="800" dirty="0"/>
          </a:p>
          <a:p>
            <a:pPr marL="342900" indent="-342900" algn="just">
              <a:buAutoNum type="arabicPeriod" startAt="3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работы по содействию формирования информационно-аналитических материалов для нормативных, концептуальных и стратегических документов</a:t>
            </a:r>
            <a:r>
              <a:rPr lang="ru-RU" sz="1700" dirty="0" smtClean="0"/>
              <a:t>.</a:t>
            </a:r>
          </a:p>
          <a:p>
            <a:pPr marL="342900" indent="-342900" algn="just">
              <a:buAutoNum type="arabicPeriod" startAt="3"/>
            </a:pPr>
            <a:endParaRPr lang="ru-RU" sz="800" dirty="0"/>
          </a:p>
          <a:p>
            <a:pPr marL="342900" indent="-342900" algn="just">
              <a:buAutoNum type="arabicPeriod" startAt="4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ведения информационных ресурсов и баз данных для инновационного сектора</a:t>
            </a:r>
            <a:r>
              <a:rPr lang="ru-RU" sz="1700" dirty="0" smtClean="0"/>
              <a:t>.</a:t>
            </a:r>
          </a:p>
          <a:p>
            <a:pPr marL="342900" indent="-342900" algn="just">
              <a:buAutoNum type="arabicPeriod" startAt="4"/>
            </a:pPr>
            <a:endParaRPr lang="ru-RU" sz="800" dirty="0"/>
          </a:p>
          <a:p>
            <a:pPr marL="342900" indent="-342900" algn="just">
              <a:buAutoNum type="arabicPeriod" startAt="5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участия в развитии потенциала технологического предпринимательства</a:t>
            </a:r>
            <a:r>
              <a:rPr lang="ru-RU" sz="1700" dirty="0" smtClean="0"/>
              <a:t>.</a:t>
            </a:r>
          </a:p>
          <a:p>
            <a:pPr marL="342900" indent="-342900" algn="just">
              <a:buAutoNum type="arabicPeriod" startAt="5"/>
            </a:pPr>
            <a:endParaRPr lang="ru-RU" sz="800" dirty="0"/>
          </a:p>
          <a:p>
            <a:pPr marL="342900" indent="-342900" algn="just">
              <a:buAutoNum type="arabicPeriod" startAt="6"/>
            </a:pPr>
            <a:r>
              <a:rPr lang="ru-RU" sz="1700" dirty="0" smtClean="0"/>
              <a:t>Показатель </a:t>
            </a:r>
            <a:r>
              <a:rPr lang="ru-RU" sz="1700" dirty="0"/>
              <a:t>эффективности работы по содействию в </a:t>
            </a:r>
            <a:r>
              <a:rPr lang="ru-RU" sz="1700" dirty="0" err="1"/>
              <a:t>инкубировании</a:t>
            </a:r>
            <a:r>
              <a:rPr lang="ru-RU" sz="1700" dirty="0"/>
              <a:t> начинающих предприятий</a:t>
            </a:r>
            <a:r>
              <a:rPr lang="ru-RU" sz="1700" dirty="0" smtClean="0"/>
              <a:t>.</a:t>
            </a:r>
          </a:p>
          <a:p>
            <a:pPr marL="342900" indent="-342900" algn="just">
              <a:buAutoNum type="arabicPeriod" startAt="6"/>
            </a:pPr>
            <a:endParaRPr lang="ru-RU" sz="800" dirty="0"/>
          </a:p>
          <a:p>
            <a:pPr algn="just"/>
            <a:r>
              <a:rPr lang="ru-RU" sz="1700" dirty="0"/>
              <a:t>7.	Показатель эффективности работы по поддержке масштабирования деятельности инновационных предприятий.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30995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3752850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323" y="2526147"/>
            <a:ext cx="2865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«Дорожная карта»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692" y="386725"/>
            <a:ext cx="8479951" cy="54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0" y="1328738"/>
            <a:ext cx="12192000" cy="9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academ.info/upload/ao_images/2017/11/39660/src_db6ad9b4f94d38f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3338" b="27424"/>
          <a:stretch/>
        </p:blipFill>
        <p:spPr bwMode="auto">
          <a:xfrm>
            <a:off x="0" y="1347788"/>
            <a:ext cx="4244397" cy="4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hellonsk.ru/bitrix/templates/ittian-realty/assets/images/3c94b2b1-3550-4e2e-a83b-9d144cdd48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8028428" y="1360931"/>
            <a:ext cx="4163572" cy="41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ib.fm/storage/article/June2019/iwvLCCqH9aFf0IFBLysf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5" y="1347787"/>
            <a:ext cx="5961054" cy="419423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8022566" y="1328738"/>
            <a:ext cx="1046313" cy="4213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107825" y="1338263"/>
            <a:ext cx="1032802" cy="4213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83238"/>
            <a:ext cx="121861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altLang="ru-RU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0" y="5542022"/>
            <a:ext cx="12192000" cy="9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888254" y="5661295"/>
            <a:ext cx="6092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latin typeface="Century Gothic" panose="020B0502020202020204" pitchFamily="34" charset="0"/>
              </a:rPr>
              <a:t>Министерство науки и инновационной политики </a:t>
            </a:r>
          </a:p>
          <a:p>
            <a:pPr algn="r"/>
            <a:r>
              <a:rPr lang="ru-RU" b="1" dirty="0">
                <a:latin typeface="Century Gothic" panose="020B0502020202020204" pitchFamily="34" charset="0"/>
              </a:rPr>
              <a:t>Новосибирской области</a:t>
            </a:r>
          </a:p>
          <a:p>
            <a:pPr algn="r"/>
            <a:endParaRPr lang="ru-RU" sz="500" b="1" dirty="0">
              <a:latin typeface="Century Gothic" panose="020B0502020202020204" pitchFamily="34" charset="0"/>
            </a:endParaRPr>
          </a:p>
          <a:p>
            <a:pPr algn="r"/>
            <a:r>
              <a:rPr lang="en-US" b="1" dirty="0" smtClean="0">
                <a:uFill>
                  <a:noFill/>
                </a:uFill>
                <a:latin typeface="Century Gothic" panose="020B0502020202020204" pitchFamily="34" charset="0"/>
                <a:hlinkClick r:id="rId9"/>
              </a:rPr>
              <a:t>min</a:t>
            </a:r>
            <a:r>
              <a:rPr lang="ru-RU" b="1" dirty="0" smtClean="0">
                <a:uFill>
                  <a:noFill/>
                </a:uFill>
                <a:latin typeface="Century Gothic" panose="020B0502020202020204" pitchFamily="34" charset="0"/>
                <a:hlinkClick r:id="rId9"/>
              </a:rPr>
              <a:t>nauki@nso.ru</a:t>
            </a:r>
            <a:endParaRPr lang="ru-RU" b="1" dirty="0">
              <a:latin typeface="Century Gothic" panose="020B0502020202020204" pitchFamily="34" charset="0"/>
            </a:endParaRPr>
          </a:p>
          <a:p>
            <a:pPr algn="r"/>
            <a:endParaRPr lang="ru-RU" sz="5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040" y="2619640"/>
            <a:ext cx="2865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Определение регионального оператора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03" y="5239704"/>
            <a:ext cx="658508" cy="6585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0279" y="145504"/>
            <a:ext cx="7245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Протокол коллегии Министерства науки инновационной политики Новосибирской области от 26.06.2020</a:t>
            </a:r>
            <a:endParaRPr lang="ru-RU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45" y="1888083"/>
            <a:ext cx="661353" cy="661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842" y="937339"/>
            <a:ext cx="5283567" cy="36603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90913" y="5080415"/>
            <a:ext cx="802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Создание рабочей группы (приказ Министерства науки и инновационной политики Новосибирской области № 56 от 03.07.2020): 35 экспертов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Заседания: 10.07.2020, 29.07.2020, 31.08.2020</a:t>
            </a:r>
            <a:r>
              <a:rPr lang="ru-RU" dirty="0"/>
              <a:t>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62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65" y="2549901"/>
            <a:ext cx="3319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ЗАДАЧИ </a:t>
            </a:r>
          </a:p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Регионального оператора </a:t>
            </a: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38" y="2773164"/>
            <a:ext cx="630693" cy="630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19184" y="438708"/>
            <a:ext cx="6203552" cy="5983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Сопровождение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развитие среды технологического предпринимательства с целью эффективного продвижения на всех этапах научных, научно-технологических и инновационных проектов и разработок (включая проекты НТИ)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Взаимодействие с финансовыми структурами и институтами развития по вопросам сопровождения проектов и содействия в привлечении ресурсов для их реализации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эффективной экосистемы сервисов для исследователей, предпринимателей и индустриальных компаний, обеспечивающей разработку и коммерциализацию технологий, создание и развитие высокотехнологических бизнесов, в том числе развитие инновационной инфраструктуры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инструментария для развития инновационной экосистемы, объединения компетенций реального сектора экономики, научных и образовательных учреждений, подготовки кадровых ресурсов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Популяризация сферы науки и инноваций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Совершенствование сетевых форм организации инновационной деятельности высокотехнологичного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7056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Rock Star\Desktop\ппппппп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9246" cy="6863219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35674" y="2410446"/>
            <a:ext cx="3023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АНАЛИЗ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 АКАДЕМПАРКА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54789" y="5373359"/>
            <a:ext cx="7073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8. </a:t>
            </a:r>
            <a:r>
              <a:rPr lang="ru-RU" sz="2000" dirty="0" smtClean="0">
                <a:latin typeface="Century Gothic" panose="020B0502020202020204" pitchFamily="34" charset="0"/>
              </a:rPr>
              <a:t>Кооперация </a:t>
            </a:r>
            <a:r>
              <a:rPr lang="ru-RU" sz="2000" dirty="0">
                <a:latin typeface="Century Gothic" panose="020B0502020202020204" pitchFamily="34" charset="0"/>
              </a:rPr>
              <a:t>с индустрией и кооперация с наукой и </a:t>
            </a:r>
            <a:r>
              <a:rPr lang="ru-RU" sz="2000" dirty="0" smtClean="0">
                <a:latin typeface="Century Gothic" panose="020B0502020202020204" pitchFamily="34" charset="0"/>
              </a:rPr>
              <a:t>вузами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54790" y="1513948"/>
            <a:ext cx="2675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Century Gothic" panose="020B0502020202020204" pitchFamily="34" charset="0"/>
              </a:rPr>
              <a:t>1. </a:t>
            </a:r>
            <a:r>
              <a:rPr lang="ru-RU" sz="2000" dirty="0" smtClean="0">
                <a:latin typeface="Century Gothic" panose="020B0502020202020204" pitchFamily="34" charset="0"/>
              </a:rPr>
              <a:t>Точка </a:t>
            </a:r>
            <a:r>
              <a:rPr lang="ru-RU" sz="2000" dirty="0">
                <a:latin typeface="Century Gothic" panose="020B0502020202020204" pitchFamily="34" charset="0"/>
              </a:rPr>
              <a:t>кипения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54790" y="2010336"/>
            <a:ext cx="4980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2. </a:t>
            </a:r>
            <a:r>
              <a:rPr lang="ru-RU" sz="2000" dirty="0" smtClean="0">
                <a:latin typeface="Century Gothic" panose="020B0502020202020204" pitchFamily="34" charset="0"/>
              </a:rPr>
              <a:t>Региональный </a:t>
            </a:r>
            <a:r>
              <a:rPr lang="ru-RU" sz="2000" dirty="0">
                <a:latin typeface="Century Gothic" panose="020B0502020202020204" pitchFamily="34" charset="0"/>
              </a:rPr>
              <a:t>оператор Сколково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54790" y="2508079"/>
            <a:ext cx="7137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3. </a:t>
            </a:r>
            <a:r>
              <a:rPr lang="ru-RU" sz="2000" dirty="0">
                <a:latin typeface="Century Gothic" panose="020B0502020202020204" pitchFamily="34" charset="0"/>
              </a:rPr>
              <a:t>Представительство Фонда содействия инновациям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4790" y="3021864"/>
            <a:ext cx="5881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4. </a:t>
            </a:r>
            <a:r>
              <a:rPr lang="ru-RU" sz="2000" dirty="0">
                <a:latin typeface="Century Gothic" panose="020B0502020202020204" pitchFamily="34" charset="0"/>
              </a:rPr>
              <a:t>Реализация акселерационных программ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54790" y="3586366"/>
            <a:ext cx="547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5. </a:t>
            </a:r>
            <a:r>
              <a:rPr lang="ru-RU" sz="2000" dirty="0">
                <a:latin typeface="Century Gothic" panose="020B0502020202020204" pitchFamily="34" charset="0"/>
              </a:rPr>
              <a:t>Открытый университет Академпарка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54789" y="4119116"/>
            <a:ext cx="6982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6. </a:t>
            </a:r>
            <a:r>
              <a:rPr lang="ru-RU" sz="2000" dirty="0">
                <a:latin typeface="Century Gothic" panose="020B0502020202020204" pitchFamily="34" charset="0"/>
              </a:rPr>
              <a:t>Бизнес-</a:t>
            </a:r>
            <a:r>
              <a:rPr lang="ru-RU" sz="2000" dirty="0" err="1">
                <a:latin typeface="Century Gothic" panose="020B0502020202020204" pitchFamily="34" charset="0"/>
              </a:rPr>
              <a:t>инкубирование</a:t>
            </a:r>
            <a:r>
              <a:rPr lang="ru-RU" sz="2000" dirty="0">
                <a:latin typeface="Century Gothic" panose="020B0502020202020204" pitchFamily="34" charset="0"/>
              </a:rPr>
              <a:t> компаний </a:t>
            </a:r>
            <a:r>
              <a:rPr lang="ru-RU" sz="2000" dirty="0" err="1">
                <a:latin typeface="Century Gothic" panose="020B0502020202020204" pitchFamily="34" charset="0"/>
              </a:rPr>
              <a:t>инновационно</a:t>
            </a:r>
            <a:r>
              <a:rPr lang="ru-RU" sz="2000" dirty="0">
                <a:latin typeface="Century Gothic" panose="020B0502020202020204" pitchFamily="34" charset="0"/>
              </a:rPr>
              <a:t>-технологической сферы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54790" y="4884513"/>
            <a:ext cx="6417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7. </a:t>
            </a:r>
            <a:r>
              <a:rPr lang="ru-RU" sz="2000" dirty="0">
                <a:latin typeface="Century Gothic" panose="020B0502020202020204" pitchFamily="34" charset="0"/>
              </a:rPr>
              <a:t>Деятельность инфраструктурных центров НТИ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19246" y="383580"/>
            <a:ext cx="6343650" cy="76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entury Gothic" panose="020B0502020202020204" pitchFamily="34" charset="0"/>
              </a:rPr>
              <a:t>Лучшие практики в инновационной </a:t>
            </a:r>
            <a:r>
              <a:rPr lang="ru-RU" sz="2000" b="1" dirty="0" smtClean="0">
                <a:latin typeface="Century Gothic" panose="020B0502020202020204" pitchFamily="34" charset="0"/>
              </a:rPr>
              <a:t>сфере, </a:t>
            </a:r>
            <a:r>
              <a:rPr lang="ru-RU" sz="2000" b="1" dirty="0">
                <a:latin typeface="Century Gothic" panose="020B0502020202020204" pitchFamily="34" charset="0"/>
              </a:rPr>
              <a:t>реализуемые АО «</a:t>
            </a:r>
            <a:r>
              <a:rPr lang="ru-RU" sz="2000" b="1" dirty="0" err="1">
                <a:latin typeface="Century Gothic" panose="020B0502020202020204" pitchFamily="34" charset="0"/>
              </a:rPr>
              <a:t>Академпарк</a:t>
            </a:r>
            <a:r>
              <a:rPr lang="ru-RU" sz="2000" b="1" dirty="0">
                <a:latin typeface="Century Gothic" panose="020B0502020202020204" pitchFamily="34" charset="0"/>
              </a:rPr>
              <a:t>»</a:t>
            </a:r>
          </a:p>
        </p:txBody>
      </p:sp>
      <p:pic>
        <p:nvPicPr>
          <p:cNvPr id="21" name="Рисунок 20" descr="Презентация с контрольным списком ">
            <a:extLst>
              <a:ext uri="{FF2B5EF4-FFF2-40B4-BE49-F238E27FC236}">
                <a16:creationId xmlns:a16="http://schemas.microsoft.com/office/drawing/2014/main" id="{7959F8F0-1274-42BD-9BBB-3999BDB5A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40526" y="2637676"/>
            <a:ext cx="1098174" cy="10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388659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85" y="2789965"/>
            <a:ext cx="28655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1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Точка Кипения (ТК)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28222" y="3295360"/>
            <a:ext cx="7285758" cy="149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Сохранение размещения ТК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в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</a:rPr>
              <a:t>Академпарке</a:t>
            </a:r>
            <a:endParaRPr lang="ru-RU" sz="1600" dirty="0" smtClean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Правительство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Новосибирской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области в лице единого оператора станет Стороной Соглашения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между АО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«Академпарк»,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НГУ 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АНО Платформа НТИ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Уточнение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функционала каждой из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Сторон Соглашения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35088" y="5474299"/>
            <a:ext cx="734616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23,339 млн. руб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(из них аренда - 14,123 млн. руб.)</a:t>
            </a:r>
            <a:endParaRPr lang="ru-RU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48033" y="3390810"/>
            <a:ext cx="1887055" cy="1223245"/>
            <a:chOff x="2708724" y="4083037"/>
            <a:chExt cx="1887055" cy="1223245"/>
          </a:xfrm>
        </p:grpSpPr>
        <p:pic>
          <p:nvPicPr>
            <p:cNvPr id="29" name="Рисунок 28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828710" y="5272374"/>
            <a:ext cx="1576072" cy="1097211"/>
            <a:chOff x="2546525" y="5447336"/>
            <a:chExt cx="1316338" cy="1097211"/>
          </a:xfrm>
        </p:grpSpPr>
        <p:pic>
          <p:nvPicPr>
            <p:cNvPr id="31" name="Рисунок 30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2532" y="5447336"/>
              <a:ext cx="850054" cy="850054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2546525" y="6267548"/>
              <a:ext cx="131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162239" y="1152525"/>
            <a:ext cx="1373379" cy="1282591"/>
            <a:chOff x="3448786" y="2469935"/>
            <a:chExt cx="1373379" cy="1282591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9" name="Прямоугольник 38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4560274" y="2449123"/>
            <a:ext cx="6657751" cy="35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предлагается сосредоточить у единого оператора</a:t>
            </a:r>
            <a:endParaRPr lang="ru-RU" sz="1600" dirty="0">
              <a:solidFill>
                <a:srgbClr val="FF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6875" y="229551"/>
            <a:ext cx="757771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</a:rPr>
              <a:t>перенос ТК из </a:t>
            </a:r>
            <a:r>
              <a:rPr lang="ru-RU" sz="1600" dirty="0">
                <a:latin typeface="Century Gothic" panose="020B0502020202020204" pitchFamily="34" charset="0"/>
              </a:rPr>
              <a:t>Академпарка не </a:t>
            </a:r>
            <a:r>
              <a:rPr lang="ru-RU" sz="1600" dirty="0" smtClean="0">
                <a:latin typeface="Century Gothic" panose="020B0502020202020204" pitchFamily="34" charset="0"/>
              </a:rPr>
              <a:t>планируется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</a:rPr>
              <a:t>потенциал ТК не используется полностью (усиление массового использования научными организациями </a:t>
            </a:r>
            <a:r>
              <a:rPr lang="ru-RU" sz="1600" dirty="0">
                <a:latin typeface="Century Gothic" panose="020B0502020202020204" pitchFamily="34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</a:rPr>
              <a:t>бизнесом)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</a:rPr>
              <a:t>необходимо </a:t>
            </a:r>
            <a:r>
              <a:rPr lang="ru-RU" sz="1600" dirty="0">
                <a:latin typeface="Century Gothic" panose="020B0502020202020204" pitchFamily="34" charset="0"/>
              </a:rPr>
              <a:t>выстроить партнерское взаимодействие </a:t>
            </a:r>
            <a:r>
              <a:rPr lang="ru-RU" sz="1600" dirty="0" smtClean="0">
                <a:latin typeface="Century Gothic" panose="020B0502020202020204" pitchFamily="34" charset="0"/>
              </a:rPr>
              <a:t>с </a:t>
            </a:r>
            <a:r>
              <a:rPr lang="ru-RU" sz="1600" dirty="0">
                <a:latin typeface="Century Gothic" panose="020B0502020202020204" pitchFamily="34" charset="0"/>
              </a:rPr>
              <a:t>университетскими Точками </a:t>
            </a:r>
            <a:r>
              <a:rPr lang="ru-RU" sz="1600" dirty="0" smtClean="0">
                <a:latin typeface="Century Gothic" panose="020B0502020202020204" pitchFamily="34" charset="0"/>
              </a:rPr>
              <a:t>кипения (структурными подразделения </a:t>
            </a:r>
            <a:r>
              <a:rPr lang="ru-RU" sz="1600" dirty="0">
                <a:latin typeface="Century Gothic" panose="020B0502020202020204" pitchFamily="34" charset="0"/>
              </a:rPr>
              <a:t>федеральных </a:t>
            </a:r>
            <a:r>
              <a:rPr lang="ru-RU" sz="1600" dirty="0" smtClean="0">
                <a:latin typeface="Century Gothic" panose="020B0502020202020204" pitchFamily="34" charset="0"/>
              </a:rPr>
              <a:t>учреждений) </a:t>
            </a:r>
            <a:r>
              <a:rPr lang="ru-RU" sz="1600" dirty="0">
                <a:latin typeface="Century Gothic" panose="020B0502020202020204" pitchFamily="34" charset="0"/>
              </a:rPr>
              <a:t>с целью эффективного </a:t>
            </a:r>
            <a:r>
              <a:rPr lang="ru-RU" sz="1600" dirty="0" smtClean="0">
                <a:latin typeface="Century Gothic" panose="020B0502020202020204" pitchFamily="34" charset="0"/>
              </a:rPr>
              <a:t>функционирования всех ТК, </a:t>
            </a:r>
            <a:r>
              <a:rPr lang="ru-RU" sz="1600" dirty="0">
                <a:latin typeface="Century Gothic" panose="020B0502020202020204" pitchFamily="34" charset="0"/>
              </a:rPr>
              <a:t>исключения дублирования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2665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030" y="2567089"/>
            <a:ext cx="310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2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оператор</a:t>
            </a:r>
          </a:p>
          <a:p>
            <a:r>
              <a:rPr lang="ru-RU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Сколково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(РОС)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81948" y="4016981"/>
            <a:ext cx="6988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Предлагается включить </a:t>
            </a:r>
            <a:r>
              <a:rPr lang="ru-RU" sz="1600" dirty="0">
                <a:latin typeface="Century Gothic" panose="020B0502020202020204" pitchFamily="34" charset="0"/>
              </a:rPr>
              <a:t>в </a:t>
            </a:r>
            <a:r>
              <a:rPr lang="ru-RU" sz="1600" dirty="0" smtClean="0">
                <a:latin typeface="Century Gothic" panose="020B0502020202020204" pitchFamily="34" charset="0"/>
              </a:rPr>
              <a:t>пакет поддержки субсидированию льготы по аренде для резидентов </a:t>
            </a:r>
            <a:r>
              <a:rPr lang="ru-RU" sz="1600" dirty="0" err="1" smtClean="0">
                <a:latin typeface="Century Gothic" panose="020B0502020202020204" pitchFamily="34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</a:rPr>
              <a:t>  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00480" y="5267006"/>
            <a:ext cx="6578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3,329млн</a:t>
            </a: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 руб. </a:t>
            </a: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19795" y="2785423"/>
            <a:ext cx="745032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предлагается сосредоточить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АО </a:t>
            </a:r>
            <a:r>
              <a:rPr lang="ru-RU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субсидии по льготе по аренде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9684" y="434141"/>
            <a:ext cx="693447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мера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региональной и шире деятельности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(востребована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 инновационными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компаниями)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деятельность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быть увязана с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инновационными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активностями, льготами и программами поддержки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НСО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13 региональных представительств в субъектах РФ – 12 технопарки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683626" y="1323880"/>
            <a:ext cx="1373379" cy="1282591"/>
            <a:chOff x="3448786" y="2469935"/>
            <a:chExt cx="1373379" cy="1282591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219802" y="3794957"/>
            <a:ext cx="1669882" cy="981025"/>
            <a:chOff x="2708724" y="4083037"/>
            <a:chExt cx="1887055" cy="1223245"/>
          </a:xfrm>
        </p:grpSpPr>
        <p:pic>
          <p:nvPicPr>
            <p:cNvPr id="38" name="Рисунок 37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39" name="Прямоугольник 38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322051" y="5130869"/>
            <a:ext cx="1542300" cy="949382"/>
            <a:chOff x="2546525" y="5447336"/>
            <a:chExt cx="1316338" cy="1097211"/>
          </a:xfrm>
        </p:grpSpPr>
        <p:pic>
          <p:nvPicPr>
            <p:cNvPr id="41" name="Рисунок 40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2532" y="5447336"/>
              <a:ext cx="850054" cy="850054"/>
            </a:xfrm>
            <a:prstGeom prst="rect">
              <a:avLst/>
            </a:prstGeom>
          </p:spPr>
        </p:pic>
        <p:sp>
          <p:nvSpPr>
            <p:cNvPr id="42" name="Прямоугольник 41"/>
            <p:cNvSpPr/>
            <p:nvPr/>
          </p:nvSpPr>
          <p:spPr>
            <a:xfrm>
              <a:off x="2546525" y="6267548"/>
              <a:ext cx="131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042369" y="60216"/>
            <a:ext cx="29562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Экспертами отмечено:</a:t>
            </a:r>
          </a:p>
        </p:txBody>
      </p:sp>
    </p:spTree>
    <p:extLst>
      <p:ext uri="{BB962C8B-B14F-4D97-AF65-F5344CB8AC3E}">
        <p14:creationId xmlns:p14="http://schemas.microsoft.com/office/powerpoint/2010/main" val="21187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15" y="2651442"/>
            <a:ext cx="27567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3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Представительство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Фонда содействия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Инновациям (ФСИ)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91258" y="3237194"/>
            <a:ext cx="7346738" cy="261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Между </a:t>
            </a:r>
            <a:r>
              <a:rPr lang="ru-RU" sz="1600" dirty="0" smtClean="0">
                <a:latin typeface="Century Gothic" panose="020B0502020202020204" pitchFamily="34" charset="0"/>
              </a:rPr>
              <a:t>ФСИ и </a:t>
            </a:r>
            <a:r>
              <a:rPr lang="ru-RU" sz="1600" dirty="0">
                <a:latin typeface="Century Gothic" panose="020B0502020202020204" pitchFamily="34" charset="0"/>
              </a:rPr>
              <a:t>Правительством </a:t>
            </a:r>
            <a:r>
              <a:rPr lang="ru-RU" sz="1600" dirty="0" smtClean="0">
                <a:latin typeface="Century Gothic" panose="020B0502020202020204" pitchFamily="34" charset="0"/>
              </a:rPr>
              <a:t>НСО </a:t>
            </a:r>
            <a:r>
              <a:rPr lang="ru-RU" sz="1600" dirty="0">
                <a:latin typeface="Century Gothic" panose="020B0502020202020204" pitchFamily="34" charset="0"/>
              </a:rPr>
              <a:t>заключено соглашение о взаимодействии </a:t>
            </a:r>
            <a:r>
              <a:rPr lang="ru-RU" sz="1600" dirty="0" smtClean="0">
                <a:latin typeface="Century Gothic" panose="020B0502020202020204" pitchFamily="34" charset="0"/>
              </a:rPr>
              <a:t>(до 31.12.2021), </a:t>
            </a:r>
            <a:r>
              <a:rPr lang="ru-RU" sz="1600" dirty="0">
                <a:latin typeface="Century Gothic" panose="020B0502020202020204" pitchFamily="34" charset="0"/>
              </a:rPr>
              <a:t>в котором </a:t>
            </a:r>
            <a:r>
              <a:rPr lang="ru-RU" sz="1600" dirty="0" smtClean="0">
                <a:latin typeface="Century Gothic" panose="020B0502020202020204" pitchFamily="34" charset="0"/>
              </a:rPr>
              <a:t>представительство ФСИ осуществляется исполнительным директором </a:t>
            </a:r>
            <a:r>
              <a:rPr lang="ru-RU" sz="1600" dirty="0">
                <a:latin typeface="Century Gothic" panose="020B0502020202020204" pitchFamily="34" charset="0"/>
              </a:rPr>
              <a:t>Фонда </a:t>
            </a:r>
            <a:r>
              <a:rPr lang="ru-RU" sz="1600" dirty="0" err="1" smtClean="0">
                <a:latin typeface="Century Gothic" panose="020B0502020202020204" pitchFamily="34" charset="0"/>
              </a:rPr>
              <a:t>Академпарка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С 01.01.2022 заключить соглашение с ФСИ, в котором представительство ФСИ будет осуществлять РО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До 01.01.2022 </a:t>
            </a:r>
            <a:r>
              <a:rPr lang="ru-RU" sz="1600" dirty="0">
                <a:latin typeface="Century Gothic" panose="020B0502020202020204" pitchFamily="34" charset="0"/>
              </a:rPr>
              <a:t>механизм </a:t>
            </a:r>
            <a:r>
              <a:rPr lang="ru-RU" sz="1600" dirty="0" smtClean="0">
                <a:latin typeface="Century Gothic" panose="020B0502020202020204" pitchFamily="34" charset="0"/>
              </a:rPr>
              <a:t>финансирования - </a:t>
            </a:r>
            <a:r>
              <a:rPr lang="ru-RU" sz="1600" dirty="0">
                <a:latin typeface="Century Gothic" panose="020B0502020202020204" pitchFamily="34" charset="0"/>
              </a:rPr>
              <a:t>поддержка при подготовке </a:t>
            </a:r>
            <a:r>
              <a:rPr lang="ru-RU" sz="1600" dirty="0" smtClean="0">
                <a:latin typeface="Century Gothic" panose="020B0502020202020204" pitchFamily="34" charset="0"/>
              </a:rPr>
              <a:t>заявок 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83695" y="5804390"/>
            <a:ext cx="7020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Century Gothic" panose="020B0502020202020204" pitchFamily="34" charset="0"/>
              </a:rPr>
              <a:t>– </a:t>
            </a:r>
            <a:r>
              <a:rPr lang="ru-RU" sz="1600" b="1" dirty="0">
                <a:latin typeface="Century Gothic" panose="020B0502020202020204" pitchFamily="34" charset="0"/>
              </a:rPr>
              <a:t>3,021 млн. руб.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3695" y="147561"/>
            <a:ext cx="724649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программ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ФСИ не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ограничены рамками деятельности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(за 8-лет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поддержано 276 проектов на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1375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руб., из них половина –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проекты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резидентов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НСО занимает 10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по количеству поданных и 8 место по количеству поддержанных проектов «УМНИК»,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 представительств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ФСИ в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регионах более чем в 20 субъектах РФ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учреждения, подведомственные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органам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733819" y="935960"/>
            <a:ext cx="1373379" cy="1282591"/>
            <a:chOff x="3448786" y="2469935"/>
            <a:chExt cx="1373379" cy="1282591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032349" y="2588389"/>
            <a:ext cx="7984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предлагается сосредоточить у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единого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оператора с 01.01.2022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3108923" y="3743147"/>
            <a:ext cx="1597035" cy="1079087"/>
            <a:chOff x="2708724" y="4083037"/>
            <a:chExt cx="1887055" cy="1223245"/>
          </a:xfrm>
        </p:grpSpPr>
        <p:pic>
          <p:nvPicPr>
            <p:cNvPr id="42" name="Рисунок 41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43" name="Прямоугольник 42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424368" y="5701193"/>
            <a:ext cx="1050657" cy="1021208"/>
            <a:chOff x="2546525" y="5447336"/>
            <a:chExt cx="1316338" cy="1097211"/>
          </a:xfrm>
        </p:grpSpPr>
        <p:pic>
          <p:nvPicPr>
            <p:cNvPr id="45" name="Рисунок 44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2532" y="5447336"/>
              <a:ext cx="850054" cy="850054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>
              <a:off x="2546525" y="6267548"/>
              <a:ext cx="131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85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33813"/>
            <a:ext cx="35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4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Реализация акселерационных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</a:t>
            </a:r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83462" y="3881707"/>
            <a:ext cx="7185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Н</a:t>
            </a:r>
            <a:r>
              <a:rPr lang="ru-RU" sz="1600" dirty="0" smtClean="0">
                <a:latin typeface="Century Gothic" panose="020B0502020202020204" pitchFamily="34" charset="0"/>
              </a:rPr>
              <a:t>е </a:t>
            </a:r>
            <a:r>
              <a:rPr lang="ru-RU" sz="1600" dirty="0">
                <a:latin typeface="Century Gothic" panose="020B0502020202020204" pitchFamily="34" charset="0"/>
              </a:rPr>
              <a:t>требуется передача практики, </a:t>
            </a:r>
            <a:r>
              <a:rPr lang="ru-RU" sz="1600" dirty="0" smtClean="0">
                <a:latin typeface="Century Gothic" panose="020B0502020202020204" pitchFamily="34" charset="0"/>
              </a:rPr>
              <a:t>финансируется </a:t>
            </a:r>
            <a:r>
              <a:rPr lang="ru-RU" sz="1600" dirty="0">
                <a:latin typeface="Century Gothic" panose="020B0502020202020204" pitchFamily="34" charset="0"/>
              </a:rPr>
              <a:t>из </a:t>
            </a:r>
            <a:r>
              <a:rPr lang="ru-RU" sz="1600" dirty="0" smtClean="0">
                <a:latin typeface="Century Gothic" panose="020B0502020202020204" pitchFamily="34" charset="0"/>
              </a:rPr>
              <a:t>бюджетов </a:t>
            </a:r>
            <a:r>
              <a:rPr lang="ru-RU" sz="1600" dirty="0">
                <a:latin typeface="Century Gothic" panose="020B0502020202020204" pitchFamily="34" charset="0"/>
              </a:rPr>
              <a:t>органов власти и привлеченных </a:t>
            </a:r>
            <a:r>
              <a:rPr lang="ru-RU" sz="1600" dirty="0" smtClean="0">
                <a:latin typeface="Century Gothic" panose="020B0502020202020204" pitchFamily="34" charset="0"/>
              </a:rPr>
              <a:t>источников через конкурентные процедуры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3462" y="5358193"/>
            <a:ext cx="7185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Объем финансирования практики за счет собственных средств АО «</a:t>
            </a:r>
            <a:r>
              <a:rPr lang="ru-RU" sz="1600" dirty="0" err="1">
                <a:latin typeface="Century Gothic" panose="020B0502020202020204" pitchFamily="34" charset="0"/>
              </a:rPr>
              <a:t>Академпарк</a:t>
            </a:r>
            <a:r>
              <a:rPr lang="ru-RU" sz="1600" dirty="0" smtClean="0">
                <a:latin typeface="Century Gothic" panose="020B0502020202020204" pitchFamily="34" charset="0"/>
              </a:rPr>
              <a:t>» – </a:t>
            </a:r>
            <a:r>
              <a:rPr lang="ru-RU" sz="1600" b="1" dirty="0">
                <a:latin typeface="Century Gothic" panose="020B0502020202020204" pitchFamily="34" charset="0"/>
              </a:rPr>
              <a:t>4,2</a:t>
            </a:r>
            <a:r>
              <a:rPr lang="ru-RU" sz="1600" b="1" dirty="0" smtClean="0">
                <a:latin typeface="Century Gothic" panose="020B0502020202020204" pitchFamily="34" charset="0"/>
              </a:rPr>
              <a:t>86 </a:t>
            </a:r>
            <a:r>
              <a:rPr lang="ru-RU" sz="1600" b="1" dirty="0">
                <a:latin typeface="Century Gothic" panose="020B0502020202020204" pitchFamily="34" charset="0"/>
              </a:rPr>
              <a:t>млн. руб.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Средства партнеров: </a:t>
            </a:r>
            <a:r>
              <a:rPr lang="ru-RU" sz="1600" b="1" dirty="0" smtClean="0">
                <a:latin typeface="Century Gothic" panose="020B0502020202020204" pitchFamily="34" charset="0"/>
              </a:rPr>
              <a:t>2,0 млн. руб.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8702" y="266499"/>
            <a:ext cx="7026003" cy="2332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акселерационные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программы, в том числе отраслевые, а также координировать. </a:t>
            </a:r>
            <a:endParaRPr lang="ru-RU" sz="16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 должен определить востребованные акселерационные программы 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обеспечивать их финансирование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А:СТАРТ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финансируется ГАУ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НСО «Новосибирский областной фонд поддержки науки и инновационной деятельности»,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мэрией и партнерами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93075" y="2907365"/>
            <a:ext cx="7075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единому оператору необходимо 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</a:rPr>
              <a:t>сохранить поддержку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А:СТАРТ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</a:rPr>
              <a:t>, а также предусмотреть поддержки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иных 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</a:rPr>
              <a:t>акселерационных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программ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841532" y="791355"/>
            <a:ext cx="1373379" cy="1282591"/>
            <a:chOff x="3448786" y="2469935"/>
            <a:chExt cx="1373379" cy="128259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911992" y="2610979"/>
            <a:ext cx="699123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 предлагается сосредоточить у единого оператора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2994711" y="3699018"/>
            <a:ext cx="1887055" cy="1223245"/>
            <a:chOff x="2708724" y="4083037"/>
            <a:chExt cx="1887055" cy="1223245"/>
          </a:xfrm>
        </p:grpSpPr>
        <p:pic>
          <p:nvPicPr>
            <p:cNvPr id="36" name="Рисунок 35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2708724" y="4844617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механизм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трансфера практики</a:t>
              </a:r>
              <a:endParaRPr lang="ru-RU" sz="1200" b="1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079770" y="5224358"/>
            <a:ext cx="1576072" cy="1097211"/>
            <a:chOff x="2546525" y="5447336"/>
            <a:chExt cx="1316338" cy="1097211"/>
          </a:xfrm>
        </p:grpSpPr>
        <p:pic>
          <p:nvPicPr>
            <p:cNvPr id="39" name="Рисунок 38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2532" y="5447336"/>
              <a:ext cx="850054" cy="850054"/>
            </a:xfrm>
            <a:prstGeom prst="rect">
              <a:avLst/>
            </a:prstGeom>
          </p:spPr>
        </p:pic>
        <p:sp>
          <p:nvSpPr>
            <p:cNvPr id="40" name="Прямоугольник 39"/>
            <p:cNvSpPr/>
            <p:nvPr/>
          </p:nvSpPr>
          <p:spPr>
            <a:xfrm>
              <a:off x="2546525" y="6267548"/>
              <a:ext cx="131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093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16"/>
          <p:cNvSpPr/>
          <p:nvPr/>
        </p:nvSpPr>
        <p:spPr>
          <a:xfrm>
            <a:off x="0" y="0"/>
            <a:ext cx="4528222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061" y="2651442"/>
            <a:ext cx="230543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ПРАКТИКА 5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Открытый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университет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Академпарка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30225"/>
            <a:ext cx="503237" cy="6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67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33933" y="127317"/>
            <a:ext cx="758067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Экспертами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отмечено:</a:t>
            </a:r>
            <a:endParaRPr lang="ru-RU" sz="16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экспертиза читаемым курсам </a:t>
            </a:r>
            <a:r>
              <a:rPr lang="ru-RU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i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Нетесов</a:t>
            </a:r>
            <a:r>
              <a:rPr lang="ru-RU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С.В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по дополнительному образованию школьников не является целевой для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МНиИП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(Травина </a:t>
            </a:r>
            <a:r>
              <a:rPr lang="ru-RU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И.А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i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существенно расширять и улучшать качество образовательных проектов в области проектной, предпринимательской деятельности, управления наукоемкими проектами,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техноброкерства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взаимодействии с институтами развития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университетами. Необходима координация этих активностей со стороны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МНиИП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или АНО «АИР НСО» 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Головин С.В</a:t>
            </a:r>
            <a:r>
              <a:rPr lang="ru-RU" sz="16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5224" y="3327474"/>
            <a:ext cx="89647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НСО 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 деятельность с привлечением экспертов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НИИ</a:t>
            </a:r>
            <a:r>
              <a:rPr lang="ru-RU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вузов, </a:t>
            </a:r>
            <a:r>
              <a:rPr lang="ru-RU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инновационного бизнеса: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559199" y="1604540"/>
            <a:ext cx="1373379" cy="1282591"/>
            <a:chOff x="3448786" y="2469935"/>
            <a:chExt cx="1373379" cy="128259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38" y="2469935"/>
              <a:ext cx="658508" cy="658508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3448786" y="3106195"/>
              <a:ext cx="1373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предложение </a:t>
              </a:r>
            </a:p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по отнесению практики</a:t>
              </a:r>
              <a:endParaRPr lang="ru-RU" sz="1200" b="1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072955" y="3986116"/>
            <a:ext cx="944048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из практик Открытого университета </a:t>
            </a:r>
            <a:r>
              <a:rPr lang="ru-RU" sz="1400" i="1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400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«Введение в экономику знаний» - реализует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Альтаир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Кружковое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 – реализует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НСО, Альтаир, ГАУ ДПО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ОЦРТДЮ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 НТИ – реализует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НСО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наставников –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заинтересован в полноценной реализации проекта, </a:t>
            </a:r>
          </a:p>
          <a:p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27-27 августа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«I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Наставников для педагогов Новосибирской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области»</a:t>
            </a:r>
            <a:endParaRPr lang="ru-RU" b="1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2289174" y="5769250"/>
            <a:ext cx="897058" cy="608099"/>
            <a:chOff x="2546525" y="5447336"/>
            <a:chExt cx="1316338" cy="1097211"/>
          </a:xfrm>
        </p:grpSpPr>
        <p:pic>
          <p:nvPicPr>
            <p:cNvPr id="17" name="Рисунок 16" descr="Монеты">
              <a:extLst>
                <a:ext uri="{FF2B5EF4-FFF2-40B4-BE49-F238E27FC236}">
                  <a16:creationId xmlns:a16="http://schemas.microsoft.com/office/drawing/2014/main" id="{7A8319C6-DC93-4591-94E9-6ECEE662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2532" y="5447336"/>
              <a:ext cx="850054" cy="850054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2546525" y="6267548"/>
              <a:ext cx="131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latin typeface="Century Gothic" panose="020B0502020202020204" pitchFamily="34" charset="0"/>
                </a:rPr>
                <a:t>финансирование</a:t>
              </a:r>
              <a:endParaRPr lang="ru-RU" sz="1200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470177" y="5631159"/>
            <a:ext cx="7933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практик в </a:t>
            </a:r>
            <a:r>
              <a:rPr lang="ru-RU" sz="16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НСО, в том числе финансирования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финансирования практики за счет собственных средств </a:t>
            </a:r>
            <a:endParaRPr lang="ru-RU" sz="16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1,387 </a:t>
            </a:r>
            <a:r>
              <a:rPr lang="ru-RU" sz="1600" b="1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млн.рублей</a:t>
            </a:r>
            <a:endParaRPr lang="ru-RU" sz="1600" b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Средства партнеров: 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21,831 </a:t>
            </a:r>
            <a:r>
              <a:rPr lang="ru-RU" sz="16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млн.рублей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7520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4577</TotalTime>
  <Words>1888</Words>
  <Application>Microsoft Office PowerPoint</Application>
  <PresentationFormat>Широкоэкранный</PresentationFormat>
  <Paragraphs>331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Намжилов Жаргал Цыденович</dc:creator>
  <cp:lastModifiedBy>Курганова Екатерина Владимировна</cp:lastModifiedBy>
  <cp:revision>248</cp:revision>
  <cp:lastPrinted>2020-09-28T10:38:05Z</cp:lastPrinted>
  <dcterms:created xsi:type="dcterms:W3CDTF">2020-02-14T05:42:11Z</dcterms:created>
  <dcterms:modified xsi:type="dcterms:W3CDTF">2020-09-30T01:10:46Z</dcterms:modified>
</cp:coreProperties>
</file>