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3" r:id="rId4"/>
    <p:sldId id="265" r:id="rId5"/>
    <p:sldId id="269" r:id="rId6"/>
    <p:sldId id="264" r:id="rId7"/>
    <p:sldId id="267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47CAA-7CBC-4B2F-B965-524B3BE340A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EB18C-D0FF-49F5-93E5-7EE94955E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2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5463-80EC-4EE8-8CE2-60CE0D28497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5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5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1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5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2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4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7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9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7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D2AA-8EA1-4457-B165-3308E8B5A317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B2E3-20B9-42A3-88A1-2AF72B52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4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help/faq/rft/101785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217" y="2058866"/>
            <a:ext cx="10392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заполнения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и 4 разделов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справок о доходах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633561"/>
            <a:ext cx="11744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Зимнякова Мария Сергеевна</a:t>
            </a:r>
            <a:r>
              <a:rPr 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консультант отдела по профилактике коррупционных и иных правонарушений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администрации Губернатора Новосибирской области и Правительства Новосибирской области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093" y="360181"/>
            <a:ext cx="851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Нарушения выявленные в ходе проверки: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724" y="3493854"/>
            <a:ext cx="11380912" cy="1135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8132" y="3587038"/>
            <a:ext cx="11313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заполнен раздел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справки о доходах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правовых оснований для заполнения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030" y="1433159"/>
            <a:ext cx="11425606" cy="1284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0724" y="1534050"/>
            <a:ext cx="1142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разделе 1 справки 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доходах: из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дохода вычтен налог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 физических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723" y="5279799"/>
            <a:ext cx="11380911" cy="1027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8132" y="5279799"/>
            <a:ext cx="11313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разделе 4 справки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доходах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указаны банковские счета открытые по состоянию на отчетную дату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158710"/>
            <a:ext cx="12192000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01313"/>
              </p:ext>
            </p:extLst>
          </p:nvPr>
        </p:nvGraphicFramePr>
        <p:xfrm>
          <a:off x="219808" y="912178"/>
          <a:ext cx="11736926" cy="55965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68463">
                  <a:extLst>
                    <a:ext uri="{9D8B030D-6E8A-4147-A177-3AD203B41FA5}">
                      <a16:colId xmlns:a16="http://schemas.microsoft.com/office/drawing/2014/main" val="305885709"/>
                    </a:ext>
                  </a:extLst>
                </a:gridCol>
                <a:gridCol w="5868463">
                  <a:extLst>
                    <a:ext uri="{9D8B030D-6E8A-4147-A177-3AD203B41FA5}">
                      <a16:colId xmlns:a16="http://schemas.microsoft.com/office/drawing/2014/main" val="2512419906"/>
                    </a:ext>
                  </a:extLst>
                </a:gridCol>
              </a:tblGrid>
              <a:tr h="990891"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200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Типичные нарушения при заполнении 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200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Рекомендации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564596"/>
                  </a:ext>
                </a:extLst>
              </a:tr>
              <a:tr h="573431">
                <a:tc>
                  <a:txBody>
                    <a:bodyPr/>
                    <a:lstStyle/>
                    <a:p>
                      <a:pPr algn="just" defTabSz="914400"/>
                      <a:endParaRPr lang="ru-RU" sz="2000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 defTabSz="914400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указан доход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реализации недвижимого имущества,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транспортных 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средств</a:t>
                      </a:r>
                    </a:p>
                    <a:p>
                      <a:pPr algn="just" defTabSz="914400"/>
                      <a:endParaRPr lang="ru-RU" sz="2000" b="1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>
                        <a:buFont typeface="Wingdings" panose="05000000000000000000" pitchFamily="2" charset="2"/>
                        <a:buNone/>
                      </a:pPr>
                      <a:endParaRPr lang="ru-RU" sz="2000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just" defTabSz="914400"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Помнить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 совершенных сделках, сохранять документы, Личный кабинет налогоплательщика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871076"/>
                  </a:ext>
                </a:extLst>
              </a:tr>
              <a:tr h="1374746">
                <a:tc>
                  <a:txBody>
                    <a:bodyPr/>
                    <a:lstStyle/>
                    <a:p>
                      <a:pPr algn="just" defTabSz="914400"/>
                      <a:endParaRPr lang="ru-RU" sz="2000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 defTabSz="914400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указаны доходы от педагогической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деятельности,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«больничные»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выплаты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связи с награждением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Справка о доходах 2-НДФЛ», «Справка о назначенных и выплаченных пособиях», Личный кабинет налогоплательщика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07041"/>
                  </a:ext>
                </a:extLst>
              </a:tr>
              <a:tr h="915411">
                <a:tc>
                  <a:txBody>
                    <a:bodyPr/>
                    <a:lstStyle/>
                    <a:p>
                      <a:pPr marL="0" algn="just" defTabSz="914400"/>
                      <a:endParaRPr lang="ru-RU" sz="2000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just" defTabSz="914400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Неверный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оход от вкладов в банках и иных кредитных организациях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 smtClean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производить вычисления самостоятельно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Справка в рамках Указания Банка России № 5798-У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59380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9808" y="96714"/>
            <a:ext cx="11972192" cy="545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5575" y="180613"/>
            <a:ext cx="6401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«Сведения о доходах»</a:t>
            </a:r>
          </a:p>
        </p:txBody>
      </p:sp>
    </p:spTree>
    <p:extLst>
      <p:ext uri="{BB962C8B-B14F-4D97-AF65-F5344CB8AC3E}">
        <p14:creationId xmlns:p14="http://schemas.microsoft.com/office/powerpoint/2010/main" val="20870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434" y="905913"/>
            <a:ext cx="106636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продажи иностранной валюты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доход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434" y="2806435"/>
            <a:ext cx="112504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</a:t>
            </a: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(например, покупка товаров в пользу родителей, участие в родительском комитете)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76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6031" y="4828065"/>
            <a:ext cx="11380911" cy="15475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2857" y="3330605"/>
            <a:ext cx="11380912" cy="1135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98941" y="1306988"/>
            <a:ext cx="6423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Типичные </a:t>
            </a:r>
            <a: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нарушения (ошибки</a:t>
            </a:r>
            <a:r>
              <a:rPr lang="ru-RU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030" y="3421199"/>
            <a:ext cx="11380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недостоверные </a:t>
            </a: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 дате открытия счета и остатке денежных средств на нем</a:t>
            </a:r>
            <a:endParaRPr lang="ru-RU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857" y="4915248"/>
            <a:ext cx="11380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поступивших на счет денежных средств не отражена </a:t>
            </a: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 наличии оснований для отражения) </a:t>
            </a:r>
            <a: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указана необоснованно</a:t>
            </a:r>
            <a:endParaRPr lang="ru-RU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857" y="2034462"/>
            <a:ext cx="8258050" cy="933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6030" y="2204098"/>
            <a:ext cx="7310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неполнота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сведений о банковских счетах</a:t>
            </a:r>
            <a:endParaRPr lang="ru-RU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1406" y="316957"/>
            <a:ext cx="1219340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4 «Сведения о счетах в банках и иных кредитных организациях»</a:t>
            </a:r>
            <a:endParaRPr lang="ru-RU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999" t="12510" r="17654" b="26008"/>
          <a:stretch/>
        </p:blipFill>
        <p:spPr>
          <a:xfrm>
            <a:off x="247662" y="2953780"/>
            <a:ext cx="5020407" cy="2698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6026" y="1385738"/>
            <a:ext cx="769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счета, </a:t>
            </a:r>
            <a:r>
              <a:rPr lang="ru-RU" sz="20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состоянию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отчетную дату </a:t>
            </a:r>
            <a:endParaRPr lang="ru-RU" sz="2000" u="sng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026" y="367655"/>
            <a:ext cx="7571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разделе 4 подлежат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отражению именно </a:t>
            </a:r>
            <a:r>
              <a:rPr lang="ru-RU" sz="20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счета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не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карты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008" y="1585793"/>
            <a:ext cx="1804163" cy="40011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31.12.2024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931918" y="1634390"/>
            <a:ext cx="1341643" cy="28253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150683" y="1888206"/>
            <a:ext cx="2699" cy="435506"/>
          </a:xfrm>
          <a:prstGeom prst="straightConnector1">
            <a:avLst/>
          </a:prstGeom>
          <a:ln w="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66026" y="2292886"/>
            <a:ext cx="5202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Личный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 налогоплательщика</a:t>
            </a:r>
            <a:endParaRPr lang="ru-RU" sz="2000" u="sng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6198" y="4945933"/>
            <a:ext cx="5547705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инструкция для входа: </a:t>
            </a:r>
            <a:r>
              <a:rPr lang="ru-RU" sz="2000" u="sng" dirty="0">
                <a:solidFill>
                  <a:srgbClr val="0563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https://www.gosuslugi.ru/help/faq/rft/101785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19260" t="21174" r="39418" b="3680"/>
          <a:stretch/>
        </p:blipFill>
        <p:spPr>
          <a:xfrm>
            <a:off x="8368611" y="2940948"/>
            <a:ext cx="3707800" cy="379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1504833" y="2940474"/>
            <a:ext cx="561314" cy="29159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1067820" y="2692996"/>
            <a:ext cx="457240" cy="457240"/>
          </a:xfrm>
          <a:prstGeom prst="rect">
            <a:avLst/>
          </a:prstGeom>
          <a:noFill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6453" y="3575606"/>
            <a:ext cx="1074472" cy="107447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8880008" y="322973"/>
            <a:ext cx="3075695" cy="707886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указывается «Пушкинская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7602740" y="567710"/>
            <a:ext cx="1122033" cy="30185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0" y="5842337"/>
            <a:ext cx="853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4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банк или соответствующую кредитную организацию в рамках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  <a:buSzPts val="1400"/>
            </a:pPr>
            <a:r>
              <a:rPr lang="ru-RU" sz="2000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Указания </a:t>
            </a:r>
            <a:r>
              <a:rPr lang="ru-RU" sz="20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 России </a:t>
            </a:r>
            <a:r>
              <a:rPr lang="ru-RU" sz="20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20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5798-У</a:t>
            </a:r>
            <a:endParaRPr lang="ru-RU" sz="2000" b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33350" y="777459"/>
            <a:ext cx="390525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800" b="1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 указываются</a:t>
            </a:r>
            <a:r>
              <a:rPr lang="ru-RU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4101" y="1594798"/>
            <a:ext cx="1129022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</a:t>
            </a:r>
            <a: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платежа</a:t>
            </a: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том числе </a:t>
            </a:r>
            <a:r>
              <a:rPr lang="ru-RU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«электронные кошельки» </a:t>
            </a: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(например, </a:t>
            </a:r>
            <a:r>
              <a:rPr lang="ru-RU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«Ю</a:t>
            </a:r>
            <a:r>
              <a:rPr 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ru-RU" sz="28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oney</a:t>
            </a:r>
            <a:r>
              <a:rPr lang="ru-RU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OZON и др.), клиентские карты для совершения покупок в информационно-телекоммуникационной сети </a:t>
            </a:r>
            <a:r>
              <a:rPr lang="ru-RU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«Интернет</a:t>
            </a:r>
            <a:r>
              <a:rPr lang="ru-RU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ru-RU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8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этом рекомендуется удостовериться, что счет в банке (иной кредитной организации) не </a:t>
            </a:r>
            <a:r>
              <a:rPr lang="ru-RU" sz="28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открывался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 bwMode="auto">
          <a:xfrm>
            <a:off x="2358876" y="4682684"/>
            <a:ext cx="9391649" cy="1741264"/>
          </a:xfrm>
          <a:prstGeom prst="flowChartPunchedTap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информации ФНС </a:t>
            </a:r>
            <a:r>
              <a:rPr lang="ru-RU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России, могут указываться электронные средства платежа (ЭСП), </a:t>
            </a:r>
            <a:r>
              <a:rPr lang="ru-RU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требует их отражения в разделе 4 </a:t>
            </a:r>
            <a:r>
              <a:rPr lang="ru-RU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справки</a:t>
            </a:r>
            <a:endParaRPr lang="ru-RU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743200" y="5833202"/>
            <a:ext cx="6734175" cy="837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2995" t="9243" r="32601" b="67422"/>
          <a:stretch/>
        </p:blipFill>
        <p:spPr>
          <a:xfrm>
            <a:off x="471881" y="395300"/>
            <a:ext cx="11033522" cy="31037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562935" y="1305024"/>
            <a:ext cx="1942468" cy="2209701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9871" y="4011137"/>
            <a:ext cx="11035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ЗАПОЛНЯЕТСЯ:</a:t>
            </a: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если </a:t>
            </a:r>
            <a:r>
              <a:rPr lang="ru-RU" sz="2000" b="1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сумма</a:t>
            </a:r>
            <a:r>
              <a:rPr lang="ru-RU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денежных средств, </a:t>
            </a:r>
            <a:r>
              <a:rPr lang="ru-RU" sz="2000" b="1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поступивших на счета</a:t>
            </a:r>
            <a:r>
              <a:rPr lang="ru-RU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отчетный </a:t>
            </a: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(</a:t>
            </a:r>
            <a:r>
              <a:rPr lang="ru-RU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год</a:t>
            </a: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ru-RU" sz="2000" b="1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превышает общий доход служащего (работника), его супруги (супруга) и несовершеннолетних детей за отчетный период и два предшествующих ему </a:t>
            </a:r>
            <a:r>
              <a:rPr lang="ru-RU" sz="2000" b="1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(</a:t>
            </a:r>
            <a:r>
              <a:rPr lang="ru-RU" sz="20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2022, 2023, 2024</a:t>
            </a:r>
            <a:r>
              <a:rPr lang="ru-RU" sz="2000" b="1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b="1" u="sng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7738" y="6409186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9796818" y="292748"/>
            <a:ext cx="2266950" cy="584775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ыписки не прилагаются</a:t>
            </a:r>
            <a:endParaRPr lang="ru-RU" sz="1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562935" y="79871"/>
            <a:ext cx="528306" cy="528306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9954705" y="3372546"/>
            <a:ext cx="224193" cy="333375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2816329" y="5959566"/>
            <a:ext cx="6661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См.: </a:t>
            </a:r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рекомендации 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Минтруда России -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возможных на практике ситуаций (таблица № 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</a:t>
            </a:r>
            <a:endParaRPr lang="ru-RU" sz="1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469871" y="923085"/>
            <a:ext cx="408179" cy="334413"/>
          </a:xfrm>
          <a:prstGeom prst="ellipse">
            <a:avLst/>
          </a:prstGeom>
          <a:noFill/>
          <a:ln w="22225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463</Words>
  <Application>Microsoft Office PowerPoint</Application>
  <PresentationFormat>Широкоэкранный</PresentationFormat>
  <Paragraphs>55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Зимнякова Мария Сергеевна</dc:creator>
  <cp:lastModifiedBy>Зимнякова Мария Сергеевна</cp:lastModifiedBy>
  <cp:revision>37</cp:revision>
  <dcterms:created xsi:type="dcterms:W3CDTF">2025-03-10T08:59:41Z</dcterms:created>
  <dcterms:modified xsi:type="dcterms:W3CDTF">2025-03-17T05:46:42Z</dcterms:modified>
</cp:coreProperties>
</file>