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36" r:id="rId1"/>
  </p:sldMasterIdLst>
  <p:notesMasterIdLst>
    <p:notesMasterId r:id="rId17"/>
  </p:notesMasterIdLst>
  <p:sldIdLst>
    <p:sldId id="268" r:id="rId2"/>
    <p:sldId id="319" r:id="rId3"/>
    <p:sldId id="320" r:id="rId4"/>
    <p:sldId id="317" r:id="rId5"/>
    <p:sldId id="321" r:id="rId6"/>
    <p:sldId id="323" r:id="rId7"/>
    <p:sldId id="322" r:id="rId8"/>
    <p:sldId id="325" r:id="rId9"/>
    <p:sldId id="326" r:id="rId10"/>
    <p:sldId id="327" r:id="rId11"/>
    <p:sldId id="332" r:id="rId12"/>
    <p:sldId id="289" r:id="rId13"/>
    <p:sldId id="279" r:id="rId14"/>
    <p:sldId id="328" r:id="rId15"/>
    <p:sldId id="33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B68B5"/>
    <a:srgbClr val="871038"/>
    <a:srgbClr val="0184A0"/>
    <a:srgbClr val="085E7F"/>
    <a:srgbClr val="FFFFFF"/>
    <a:srgbClr val="A6A6A6"/>
    <a:srgbClr val="B9CAD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3403C-BDA8-4F7A-8F12-3A51FCDB87AD}" v="21" dt="2021-10-13T16:24:05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5770" autoAdjust="0"/>
  </p:normalViewPr>
  <p:slideViewPr>
    <p:cSldViewPr snapToGrid="0">
      <p:cViewPr>
        <p:scale>
          <a:sx n="82" d="100"/>
          <a:sy n="82" d="100"/>
        </p:scale>
        <p:origin x="1507" y="5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Saraev" userId="588c111988b8ff08" providerId="LiveId" clId="{7CC3403C-BDA8-4F7A-8F12-3A51FCDB87AD}"/>
    <pc:docChg chg="modSld sldOrd">
      <pc:chgData name="Andrey Saraev" userId="588c111988b8ff08" providerId="LiveId" clId="{7CC3403C-BDA8-4F7A-8F12-3A51FCDB87AD}" dt="2021-10-13T16:25:33.415" v="121"/>
      <pc:docMkLst>
        <pc:docMk/>
      </pc:docMkLst>
      <pc:sldChg chg="modSp mod">
        <pc:chgData name="Andrey Saraev" userId="588c111988b8ff08" providerId="LiveId" clId="{7CC3403C-BDA8-4F7A-8F12-3A51FCDB87AD}" dt="2021-10-13T16:24:05.580" v="117"/>
        <pc:sldMkLst>
          <pc:docMk/>
          <pc:sldMk cId="727834023" sldId="322"/>
        </pc:sldMkLst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2" creationId="{00000000-0000-0000-0000-000000000000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3" creationId="{00000000-0000-0000-0000-000000000000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31" creationId="{F66B7A52-D8EE-4701-92C5-606C3A219916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32" creationId="{A2B8009E-4B36-4EB7-A752-F5285C2EC008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33" creationId="{F92DFD72-CA4E-4877-B594-C610FE3582D4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34" creationId="{39B92724-E9DE-472D-961F-4A79A0CE0E07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35" creationId="{FC868F60-9FC6-45EC-A35C-FF2E10C4F575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37" creationId="{ADC00B8C-4539-4CF9-B5C6-AC3FFA617A9B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38" creationId="{F301BE30-82F2-4E67-ADA7-B94FA525AF4F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39" creationId="{88E1CB36-19E0-4E6A-9DF7-6CD37410D8F4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40" creationId="{EA1C00EE-212F-41A6-829D-3C0BF1F43DFB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41" creationId="{7E86B52F-4B92-4061-A60F-2983791FEFAD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43" creationId="{44AF6130-09C1-4BD7-AC64-541D24FD5AC4}"/>
          </ac:spMkLst>
        </pc:spChg>
        <pc:spChg chg="mod">
          <ac:chgData name="Andrey Saraev" userId="588c111988b8ff08" providerId="LiveId" clId="{7CC3403C-BDA8-4F7A-8F12-3A51FCDB87AD}" dt="2021-10-13T16:24:05.580" v="117"/>
          <ac:spMkLst>
            <pc:docMk/>
            <pc:sldMk cId="727834023" sldId="322"/>
            <ac:spMk id="44" creationId="{D02F8BBB-0BDB-4AB3-957D-67F40CC3D21E}"/>
          </ac:spMkLst>
        </pc:spChg>
        <pc:picChg chg="mod">
          <ac:chgData name="Andrey Saraev" userId="588c111988b8ff08" providerId="LiveId" clId="{7CC3403C-BDA8-4F7A-8F12-3A51FCDB87AD}" dt="2021-10-13T16:24:05.580" v="117"/>
          <ac:picMkLst>
            <pc:docMk/>
            <pc:sldMk cId="727834023" sldId="322"/>
            <ac:picMk id="16" creationId="{1D864C1B-9CE9-41F3-A5BA-A8E576A230DA}"/>
          </ac:picMkLst>
        </pc:picChg>
        <pc:picChg chg="mod">
          <ac:chgData name="Andrey Saraev" userId="588c111988b8ff08" providerId="LiveId" clId="{7CC3403C-BDA8-4F7A-8F12-3A51FCDB87AD}" dt="2021-10-13T16:24:05.580" v="117"/>
          <ac:picMkLst>
            <pc:docMk/>
            <pc:sldMk cId="727834023" sldId="322"/>
            <ac:picMk id="30" creationId="{C420376F-88F6-4B46-8250-A5BF5BC3AA67}"/>
          </ac:picMkLst>
        </pc:picChg>
        <pc:picChg chg="mod">
          <ac:chgData name="Andrey Saraev" userId="588c111988b8ff08" providerId="LiveId" clId="{7CC3403C-BDA8-4F7A-8F12-3A51FCDB87AD}" dt="2021-10-13T16:24:05.580" v="117"/>
          <ac:picMkLst>
            <pc:docMk/>
            <pc:sldMk cId="727834023" sldId="322"/>
            <ac:picMk id="36" creationId="{91861DCB-3374-4E1D-8DD9-B75B0C229B3E}"/>
          </ac:picMkLst>
        </pc:picChg>
      </pc:sldChg>
      <pc:sldChg chg="modSp mod">
        <pc:chgData name="Andrey Saraev" userId="588c111988b8ff08" providerId="LiveId" clId="{7CC3403C-BDA8-4F7A-8F12-3A51FCDB87AD}" dt="2021-10-13T16:23:13.220" v="114" actId="1038"/>
        <pc:sldMkLst>
          <pc:docMk/>
          <pc:sldMk cId="786873455" sldId="325"/>
        </pc:sldMkLst>
        <pc:spChg chg="mod">
          <ac:chgData name="Andrey Saraev" userId="588c111988b8ff08" providerId="LiveId" clId="{7CC3403C-BDA8-4F7A-8F12-3A51FCDB87AD}" dt="2021-10-13T16:22:27.495" v="39" actId="1035"/>
          <ac:spMkLst>
            <pc:docMk/>
            <pc:sldMk cId="786873455" sldId="325"/>
            <ac:spMk id="15" creationId="{4ED178CC-D924-4FDF-8FF1-3EC3902C2BE2}"/>
          </ac:spMkLst>
        </pc:spChg>
        <pc:spChg chg="mod">
          <ac:chgData name="Andrey Saraev" userId="588c111988b8ff08" providerId="LiveId" clId="{7CC3403C-BDA8-4F7A-8F12-3A51FCDB87AD}" dt="2021-10-13T16:22:27.495" v="39" actId="1035"/>
          <ac:spMkLst>
            <pc:docMk/>
            <pc:sldMk cId="786873455" sldId="325"/>
            <ac:spMk id="20" creationId="{89863367-E96E-4F86-BA41-9200BB940567}"/>
          </ac:spMkLst>
        </pc:spChg>
        <pc:spChg chg="mod">
          <ac:chgData name="Andrey Saraev" userId="588c111988b8ff08" providerId="LiveId" clId="{7CC3403C-BDA8-4F7A-8F12-3A51FCDB87AD}" dt="2021-10-13T16:23:13.220" v="114" actId="1038"/>
          <ac:spMkLst>
            <pc:docMk/>
            <pc:sldMk cId="786873455" sldId="325"/>
            <ac:spMk id="21" creationId="{B09217CB-37FE-4A69-B6CA-7F1C59F21658}"/>
          </ac:spMkLst>
        </pc:spChg>
        <pc:spChg chg="mod">
          <ac:chgData name="Andrey Saraev" userId="588c111988b8ff08" providerId="LiveId" clId="{7CC3403C-BDA8-4F7A-8F12-3A51FCDB87AD}" dt="2021-10-13T16:23:01.595" v="93" actId="1037"/>
          <ac:spMkLst>
            <pc:docMk/>
            <pc:sldMk cId="786873455" sldId="325"/>
            <ac:spMk id="22" creationId="{D51DA5A1-BD7A-42DD-9057-8C1027DDB01A}"/>
          </ac:spMkLst>
        </pc:spChg>
        <pc:spChg chg="mod">
          <ac:chgData name="Andrey Saraev" userId="588c111988b8ff08" providerId="LiveId" clId="{7CC3403C-BDA8-4F7A-8F12-3A51FCDB87AD}" dt="2021-10-13T16:22:48.822" v="86" actId="1036"/>
          <ac:spMkLst>
            <pc:docMk/>
            <pc:sldMk cId="786873455" sldId="325"/>
            <ac:spMk id="24" creationId="{64C6DB71-740A-42AC-BA59-D137348D440E}"/>
          </ac:spMkLst>
        </pc:spChg>
        <pc:spChg chg="mod">
          <ac:chgData name="Andrey Saraev" userId="588c111988b8ff08" providerId="LiveId" clId="{7CC3403C-BDA8-4F7A-8F12-3A51FCDB87AD}" dt="2021-10-13T16:22:27.495" v="39" actId="1035"/>
          <ac:spMkLst>
            <pc:docMk/>
            <pc:sldMk cId="786873455" sldId="325"/>
            <ac:spMk id="28" creationId="{BF3DFEE9-BF7F-427E-ADD0-34DE65E7C767}"/>
          </ac:spMkLst>
        </pc:spChg>
        <pc:picChg chg="mod">
          <ac:chgData name="Andrey Saraev" userId="588c111988b8ff08" providerId="LiveId" clId="{7CC3403C-BDA8-4F7A-8F12-3A51FCDB87AD}" dt="2021-10-13T16:22:54.131" v="87" actId="1076"/>
          <ac:picMkLst>
            <pc:docMk/>
            <pc:sldMk cId="786873455" sldId="325"/>
            <ac:picMk id="7" creationId="{85D6F888-2B4A-40BC-BBA3-43A73FE81E6F}"/>
          </ac:picMkLst>
        </pc:picChg>
        <pc:picChg chg="mod">
          <ac:chgData name="Andrey Saraev" userId="588c111988b8ff08" providerId="LiveId" clId="{7CC3403C-BDA8-4F7A-8F12-3A51FCDB87AD}" dt="2021-10-13T16:22:27.495" v="39" actId="1035"/>
          <ac:picMkLst>
            <pc:docMk/>
            <pc:sldMk cId="786873455" sldId="325"/>
            <ac:picMk id="14" creationId="{FB8C9AD6-1697-499B-BCAD-2D93DED6FC5B}"/>
          </ac:picMkLst>
        </pc:picChg>
      </pc:sldChg>
      <pc:sldChg chg="ord">
        <pc:chgData name="Andrey Saraev" userId="588c111988b8ff08" providerId="LiveId" clId="{7CC3403C-BDA8-4F7A-8F12-3A51FCDB87AD}" dt="2021-10-13T16:25:33.415" v="121"/>
        <pc:sldMkLst>
          <pc:docMk/>
          <pc:sldMk cId="1137934215" sldId="328"/>
        </pc:sldMkLst>
      </pc:sldChg>
      <pc:sldChg chg="modSp mod ord">
        <pc:chgData name="Andrey Saraev" userId="588c111988b8ff08" providerId="LiveId" clId="{7CC3403C-BDA8-4F7A-8F12-3A51FCDB87AD}" dt="2021-10-13T16:25:33.415" v="121"/>
        <pc:sldMkLst>
          <pc:docMk/>
          <pc:sldMk cId="1981594338" sldId="331"/>
        </pc:sldMkLst>
        <pc:spChg chg="mod">
          <ac:chgData name="Andrey Saraev" userId="588c111988b8ff08" providerId="LiveId" clId="{7CC3403C-BDA8-4F7A-8F12-3A51FCDB87AD}" dt="2021-10-13T16:20:53.505" v="12" actId="20577"/>
          <ac:spMkLst>
            <pc:docMk/>
            <pc:sldMk cId="1981594338" sldId="33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B694D-5D1C-488B-80AA-1DAECCB6C5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6E379-3AE5-4617-9A2E-28FAAF5C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7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465881"/>
            <a:ext cx="8023485" cy="882119"/>
          </a:xfrm>
        </p:spPr>
        <p:txBody>
          <a:bodyPr anchor="t">
            <a:normAutofit/>
          </a:bodyPr>
          <a:lstStyle>
            <a:lvl1pPr algn="l">
              <a:defRPr sz="2400" b="1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, </a:t>
            </a:r>
            <a:r>
              <a:rPr lang="ru-RU" dirty="0"/>
              <a:t>шрифт</a:t>
            </a:r>
            <a:r>
              <a:rPr lang="de-DE" dirty="0"/>
              <a:t> </a:t>
            </a:r>
            <a:r>
              <a:rPr lang="en-US" dirty="0"/>
              <a:t>Bookman Old Style, bold/regular,</a:t>
            </a:r>
            <a:r>
              <a:rPr lang="ru-RU" dirty="0"/>
              <a:t> 24-34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6184496"/>
            <a:ext cx="4905375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Новосибирск, 2017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73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Бел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22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A1721-09FD-4EFA-B3D5-BB3DE8A5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8B9EE5-8A38-4651-A667-F12775C42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9A324D-96A7-4A7C-AD57-74215A20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1DC-C302-43CB-831F-9DAB8FBBA64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8FC0-82EC-491E-8E32-6A534D88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8B4D0-676E-42A9-A65E-AA05A936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6ACF-AC8F-42A1-8C6C-033555165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465881"/>
            <a:ext cx="7781401" cy="1270919"/>
          </a:xfrm>
        </p:spPr>
        <p:txBody>
          <a:bodyPr anchor="t">
            <a:normAutofit/>
          </a:bodyPr>
          <a:lstStyle>
            <a:lvl1pPr algn="l">
              <a:defRPr sz="2800" b="0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, </a:t>
            </a:r>
            <a:br>
              <a:rPr lang="en-US" dirty="0"/>
            </a:br>
            <a:r>
              <a:rPr lang="ru-RU" dirty="0"/>
              <a:t>шрифт</a:t>
            </a:r>
            <a:r>
              <a:rPr lang="de-DE" dirty="0"/>
              <a:t> </a:t>
            </a:r>
            <a:r>
              <a:rPr lang="en-US" dirty="0"/>
              <a:t>Bookman Old Style,</a:t>
            </a:r>
            <a:br>
              <a:rPr lang="en-US" dirty="0"/>
            </a:br>
            <a:r>
              <a:rPr lang="en-US" dirty="0"/>
              <a:t>bold/regular,</a:t>
            </a:r>
            <a:r>
              <a:rPr lang="ru-RU" dirty="0"/>
              <a:t> 24-34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6184496"/>
            <a:ext cx="4905375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Novosibirsk</a:t>
            </a:r>
            <a:r>
              <a:rPr lang="ru-RU" dirty="0"/>
              <a:t>, 2017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52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/Цвет/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Слайд с цветной подложкой – русский  </a:t>
            </a:r>
            <a:br>
              <a:rPr lang="ru-RU" dirty="0"/>
            </a:br>
            <a:r>
              <a:rPr lang="ru-RU" dirty="0"/>
              <a:t>Образец заголовка /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текста, </a:t>
            </a:r>
            <a:r>
              <a:rPr lang="ru-RU" sz="1400" baseline="0" dirty="0">
                <a:solidFill>
                  <a:srgbClr val="000000"/>
                </a:solidFill>
              </a:rPr>
              <a:t>шрифт </a:t>
            </a:r>
            <a:r>
              <a:rPr lang="en-US" sz="1400" baseline="0" dirty="0">
                <a:solidFill>
                  <a:srgbClr val="000000"/>
                </a:solidFill>
              </a:rPr>
              <a:t>Calibri,</a:t>
            </a:r>
            <a:r>
              <a:rPr lang="ru-RU" sz="1400" baseline="0" dirty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>
                <a:solidFill>
                  <a:srgbClr val="000000"/>
                </a:solidFill>
              </a:rPr>
              <a:t>pt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выделения цветом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подзаголовка, шрифт </a:t>
            </a:r>
            <a:r>
              <a:rPr lang="en-US" dirty="0"/>
              <a:t>Calibri, bold, </a:t>
            </a:r>
            <a:r>
              <a:rPr lang="ru-RU" dirty="0"/>
              <a:t>размер 18-24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59501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Цвет/Анг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Слайд с цветной подложкой – английский  </a:t>
            </a:r>
            <a:br>
              <a:rPr lang="ru-RU" dirty="0"/>
            </a:br>
            <a:r>
              <a:rPr lang="ru-RU" dirty="0"/>
              <a:t>Образец заголовка /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текста, </a:t>
            </a:r>
            <a:r>
              <a:rPr lang="ru-RU" sz="1400" baseline="0" dirty="0">
                <a:solidFill>
                  <a:srgbClr val="000000"/>
                </a:solidFill>
              </a:rPr>
              <a:t>шрифт </a:t>
            </a:r>
            <a:r>
              <a:rPr lang="en-US" sz="1400" baseline="0" dirty="0">
                <a:solidFill>
                  <a:srgbClr val="000000"/>
                </a:solidFill>
              </a:rPr>
              <a:t>Calibri,</a:t>
            </a:r>
            <a:r>
              <a:rPr lang="ru-RU" sz="1400" baseline="0" dirty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>
                <a:solidFill>
                  <a:srgbClr val="000000"/>
                </a:solidFill>
              </a:rPr>
              <a:t>pt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выделения цветом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подзаголовка, шрифт </a:t>
            </a:r>
            <a:r>
              <a:rPr lang="en-US" dirty="0"/>
              <a:t>Calibri, bold, </a:t>
            </a:r>
            <a:r>
              <a:rPr lang="ru-RU" dirty="0"/>
              <a:t>размер 18-24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408397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Слайд с белой подложкой – русский  </a:t>
            </a:r>
            <a:br>
              <a:rPr lang="ru-RU" dirty="0"/>
            </a:br>
            <a:r>
              <a:rPr lang="ru-RU" dirty="0"/>
              <a:t>Образец заголовка /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текста, </a:t>
            </a:r>
            <a:r>
              <a:rPr lang="ru-RU" sz="1400" baseline="0" dirty="0">
                <a:solidFill>
                  <a:srgbClr val="000000"/>
                </a:solidFill>
              </a:rPr>
              <a:t>шрифт </a:t>
            </a:r>
            <a:r>
              <a:rPr lang="en-US" sz="1400" baseline="0" dirty="0">
                <a:solidFill>
                  <a:srgbClr val="000000"/>
                </a:solidFill>
              </a:rPr>
              <a:t>Calibri,</a:t>
            </a:r>
            <a:r>
              <a:rPr lang="ru-RU" sz="1400" baseline="0" dirty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>
                <a:solidFill>
                  <a:srgbClr val="000000"/>
                </a:solidFill>
              </a:rPr>
              <a:t>pt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выделения цветом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подзаголовка, шрифт </a:t>
            </a:r>
            <a:r>
              <a:rPr lang="en-US" dirty="0"/>
              <a:t>Calibri, bold, </a:t>
            </a:r>
            <a:r>
              <a:rPr lang="ru-RU" dirty="0"/>
              <a:t>размер 18-24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12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104618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Анг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Слайд с белой подложкой – английский</a:t>
            </a:r>
            <a:br>
              <a:rPr lang="ru-RU" dirty="0"/>
            </a:br>
            <a:r>
              <a:rPr lang="ru-RU" dirty="0"/>
              <a:t>Образец заголовка /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текста, </a:t>
            </a:r>
            <a:r>
              <a:rPr lang="ru-RU" sz="1400" baseline="0" dirty="0">
                <a:solidFill>
                  <a:srgbClr val="000000"/>
                </a:solidFill>
              </a:rPr>
              <a:t>шрифт </a:t>
            </a:r>
            <a:r>
              <a:rPr lang="en-US" sz="1400" baseline="0" dirty="0">
                <a:solidFill>
                  <a:srgbClr val="000000"/>
                </a:solidFill>
              </a:rPr>
              <a:t>Calibri,</a:t>
            </a:r>
            <a:r>
              <a:rPr lang="ru-RU" sz="1400" baseline="0" dirty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>
                <a:solidFill>
                  <a:srgbClr val="000000"/>
                </a:solidFill>
              </a:rPr>
              <a:t>pt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выделения цветом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подзаголовка, шрифт </a:t>
            </a:r>
            <a:r>
              <a:rPr lang="en-US" dirty="0"/>
              <a:t>Calibri, bold, </a:t>
            </a:r>
            <a:r>
              <a:rPr lang="ru-RU" dirty="0"/>
              <a:t>размер 18-24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66492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Слайд с цветной подложкой / Образец заголовка /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Образец маркированного списка, шрифт </a:t>
            </a:r>
            <a:r>
              <a:rPr lang="en-US" dirty="0"/>
              <a:t>Calibri, </a:t>
            </a:r>
            <a:r>
              <a:rPr lang="ru-RU" dirty="0"/>
              <a:t>размер пользовательский от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797057"/>
            <a:ext cx="7886700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Текст для смысловых выделений, шрифт </a:t>
            </a:r>
            <a:r>
              <a:rPr lang="de-DE" dirty="0"/>
              <a:t>Calibri, </a:t>
            </a:r>
            <a:r>
              <a:rPr lang="de-DE" dirty="0" err="1"/>
              <a:t>bold</a:t>
            </a:r>
            <a:r>
              <a:rPr lang="de-DE" dirty="0"/>
              <a:t>/</a:t>
            </a:r>
            <a:r>
              <a:rPr lang="de-DE" dirty="0" err="1"/>
              <a:t>regular</a:t>
            </a:r>
            <a:r>
              <a:rPr lang="de-DE" dirty="0"/>
              <a:t>, </a:t>
            </a:r>
            <a:r>
              <a:rPr lang="ru-RU" dirty="0"/>
              <a:t>размер пользовательский от 14 </a:t>
            </a:r>
            <a:r>
              <a:rPr lang="de-DE" dirty="0" err="1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5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Бел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Слайд с белой подложкой / Образец заголовка /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Образец маркированного списка, шрифт </a:t>
            </a:r>
            <a:r>
              <a:rPr lang="en-US" dirty="0"/>
              <a:t>Calibri, </a:t>
            </a:r>
            <a:r>
              <a:rPr lang="ru-RU" dirty="0"/>
              <a:t>размер пользовательский от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797057"/>
            <a:ext cx="7886700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Текст для смысловых выделений, шрифт </a:t>
            </a:r>
            <a:r>
              <a:rPr lang="de-DE" dirty="0"/>
              <a:t>Calibri, </a:t>
            </a:r>
            <a:r>
              <a:rPr lang="de-DE" dirty="0" err="1"/>
              <a:t>bold</a:t>
            </a:r>
            <a:r>
              <a:rPr lang="de-DE" dirty="0"/>
              <a:t>/</a:t>
            </a:r>
            <a:r>
              <a:rPr lang="de-DE" dirty="0" err="1"/>
              <a:t>regular</a:t>
            </a:r>
            <a:r>
              <a:rPr lang="de-DE" dirty="0"/>
              <a:t>, </a:t>
            </a:r>
            <a:r>
              <a:rPr lang="ru-RU" dirty="0"/>
              <a:t>размер пользовательский от 14 </a:t>
            </a:r>
            <a:r>
              <a:rPr lang="de-DE" dirty="0" err="1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56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77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Заголовок,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8761750" y="6161478"/>
            <a:ext cx="449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05" r:id="rId4"/>
    <p:sldLayoutId id="2147483706" r:id="rId5"/>
    <p:sldLayoutId id="2147483707" r:id="rId6"/>
    <p:sldLayoutId id="2147483674" r:id="rId7"/>
    <p:sldLayoutId id="2147483708" r:id="rId8"/>
    <p:sldLayoutId id="2147483709" r:id="rId9"/>
    <p:sldLayoutId id="2147483746" r:id="rId10"/>
    <p:sldLayoutId id="214748374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asaraev@catalysis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799" y="1828190"/>
            <a:ext cx="8273855" cy="229820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Комплексное применение синхротронных рентгеновских методов для исследования функциональных материалов: новые возможности ЦКП «СКИФ»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685799" y="6051145"/>
            <a:ext cx="6638027" cy="629055"/>
          </a:xfrm>
        </p:spPr>
        <p:txBody>
          <a:bodyPr/>
          <a:lstStyle/>
          <a:p>
            <a:r>
              <a:rPr lang="ru-RU" dirty="0"/>
              <a:t>к.ф.-м.н. Сараев Андрей Александрович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asaraev@catalysis.ru</a:t>
            </a:r>
            <a:r>
              <a:rPr lang="en-US" dirty="0"/>
              <a:t>)</a:t>
            </a:r>
          </a:p>
          <a:p>
            <a:r>
              <a:rPr lang="ru-RU" dirty="0"/>
              <a:t>Новосибирск, 202</a:t>
            </a:r>
            <a:r>
              <a:rPr lang="en-US" dirty="0"/>
              <a:t>1</a:t>
            </a:r>
            <a:endParaRPr lang="ru-RU" dirty="0"/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89A964C-7561-4FB1-A337-819392B3E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57" y="136295"/>
            <a:ext cx="2669212" cy="13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2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2" y="161398"/>
            <a:ext cx="8193010" cy="405869"/>
          </a:xfrm>
        </p:spPr>
        <p:txBody>
          <a:bodyPr/>
          <a:lstStyle/>
          <a:p>
            <a:pPr algn="ctr"/>
            <a:r>
              <a:rPr lang="ru-RU" sz="2000" dirty="0"/>
              <a:t>Осциллирующие реакции – окисление метана (</a:t>
            </a:r>
            <a:r>
              <a:rPr lang="en-US" sz="2000" dirty="0"/>
              <a:t>in situ </a:t>
            </a:r>
            <a:r>
              <a:rPr lang="ru-RU" sz="2000" dirty="0"/>
              <a:t>РФА)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10</a:t>
            </a:fld>
            <a:endParaRPr lang="ru-RU" dirty="0"/>
          </a:p>
        </p:txBody>
      </p:sp>
      <p:pic>
        <p:nvPicPr>
          <p:cNvPr id="6" name="Picture 2" descr="D:\Dropbox\PhD Thesis\Figures\CH4\Fig_CH4_XRD_full_oscillation_noBG.tif">
            <a:extLst>
              <a:ext uri="{FF2B5EF4-FFF2-40B4-BE49-F238E27FC236}">
                <a16:creationId xmlns:a16="http://schemas.microsoft.com/office/drawing/2014/main" id="{50F10293-FF8A-474D-84E5-A649346E4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1" y="707626"/>
            <a:ext cx="8640763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1">
            <a:extLst>
              <a:ext uri="{FF2B5EF4-FFF2-40B4-BE49-F238E27FC236}">
                <a16:creationId xmlns:a16="http://schemas.microsoft.com/office/drawing/2014/main" id="{C203AC49-1511-4840-8576-CF2D7FB03A36}"/>
              </a:ext>
            </a:extLst>
          </p:cNvPr>
          <p:cNvSpPr txBox="1">
            <a:spLocks/>
          </p:cNvSpPr>
          <p:nvPr/>
        </p:nvSpPr>
        <p:spPr bwMode="auto">
          <a:xfrm>
            <a:off x="4841875" y="1196975"/>
            <a:ext cx="45545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08BB4"/>
              </a:buClr>
              <a:buSzPct val="60000"/>
              <a:buFont typeface="Wingdings 2" pitchFamily="18" charset="2"/>
              <a:buChar char="¥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7328"/>
              </a:buClr>
              <a:buSzPct val="57000"/>
              <a:buFont typeface="Wingdings 2" pitchFamily="18" charset="2"/>
              <a:buChar char="¥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589F"/>
              </a:buClr>
              <a:buSzPct val="55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ru-RU" sz="1800" dirty="0">
                <a:latin typeface="Tahoma" pitchFamily="34" charset="0"/>
                <a:cs typeface="Tahoma" pitchFamily="34" charset="0"/>
              </a:rPr>
              <a:t>NiO: 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altLang="ru-RU" sz="1800" i="1" dirty="0">
                <a:latin typeface="Tahoma" pitchFamily="34" charset="0"/>
                <a:cs typeface="Tahoma" pitchFamily="34" charset="0"/>
              </a:rPr>
              <a:t>θ</a:t>
            </a:r>
            <a:r>
              <a:rPr lang="ru-RU" altLang="ru-RU" sz="1800" i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= 41.</a:t>
            </a:r>
            <a:r>
              <a:rPr lang="en-US" altLang="ru-RU" sz="1800" dirty="0">
                <a:latin typeface="Tahoma" pitchFamily="34" charset="0"/>
                <a:cs typeface="Tahoma" pitchFamily="34" charset="0"/>
              </a:rPr>
              <a:t>4</a:t>
            </a:r>
            <a:r>
              <a:rPr lang="en-US" altLang="ru-RU" sz="1800" dirty="0">
                <a:latin typeface="Tahoma" pitchFamily="34" charset="0"/>
                <a:cs typeface="Tahoma" pitchFamily="34" charset="0"/>
                <a:sym typeface="Symbol" pitchFamily="18" charset="2"/>
              </a:rPr>
              <a:t>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 (11</a:t>
            </a:r>
            <a:r>
              <a:rPr lang="en-US" altLang="ru-RU" sz="1800" dirty="0">
                <a:latin typeface="Tahoma" pitchFamily="34" charset="0"/>
                <a:cs typeface="Tahoma" pitchFamily="34" charset="0"/>
              </a:rPr>
              <a:t>1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), 2</a:t>
            </a:r>
            <a:r>
              <a:rPr lang="en-US" altLang="ru-RU" sz="1800" i="1" dirty="0">
                <a:latin typeface="Tahoma" pitchFamily="34" charset="0"/>
                <a:cs typeface="Tahoma" pitchFamily="34" charset="0"/>
              </a:rPr>
              <a:t>θ 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=</a:t>
            </a:r>
            <a:r>
              <a:rPr lang="en-US" altLang="ru-RU" sz="18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48.</a:t>
            </a:r>
            <a:r>
              <a:rPr lang="en-US" altLang="ru-RU" sz="18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altLang="ru-RU" sz="1800" dirty="0">
                <a:latin typeface="Tahoma" pitchFamily="34" charset="0"/>
                <a:cs typeface="Tahoma" pitchFamily="34" charset="0"/>
                <a:sym typeface="Symbol" pitchFamily="18" charset="2"/>
              </a:rPr>
              <a:t>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 (200)</a:t>
            </a:r>
            <a:endParaRPr lang="en-US" altLang="ru-RU" sz="1800" dirty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ru-RU" sz="1800" dirty="0">
                <a:latin typeface="Tahoma" pitchFamily="34" charset="0"/>
                <a:cs typeface="Tahoma" pitchFamily="34" charset="0"/>
              </a:rPr>
              <a:t>Ni: 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altLang="ru-RU" sz="1800" i="1" dirty="0">
                <a:latin typeface="Tahoma" pitchFamily="34" charset="0"/>
                <a:cs typeface="Tahoma" pitchFamily="34" charset="0"/>
              </a:rPr>
              <a:t>θ</a:t>
            </a:r>
            <a:r>
              <a:rPr lang="ru-RU" altLang="ru-RU" sz="1800" i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= </a:t>
            </a:r>
            <a:r>
              <a:rPr lang="en-US" altLang="ru-RU" sz="1800" dirty="0">
                <a:latin typeface="Tahoma" pitchFamily="34" charset="0"/>
                <a:cs typeface="Tahoma" pitchFamily="34" charset="0"/>
              </a:rPr>
              <a:t>49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.</a:t>
            </a:r>
            <a:r>
              <a:rPr lang="en-US" altLang="ru-RU" sz="1800" dirty="0">
                <a:latin typeface="Tahoma" pitchFamily="34" charset="0"/>
                <a:cs typeface="Tahoma" pitchFamily="34" charset="0"/>
              </a:rPr>
              <a:t>4</a:t>
            </a:r>
            <a:r>
              <a:rPr lang="en-US" altLang="ru-RU" sz="1800" dirty="0">
                <a:latin typeface="Tahoma" pitchFamily="34" charset="0"/>
                <a:cs typeface="Tahoma" pitchFamily="34" charset="0"/>
                <a:sym typeface="Symbol" pitchFamily="18" charset="2"/>
              </a:rPr>
              <a:t>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 (11</a:t>
            </a:r>
            <a:r>
              <a:rPr lang="en-US" altLang="ru-RU" sz="1800" dirty="0">
                <a:latin typeface="Tahoma" pitchFamily="34" charset="0"/>
                <a:cs typeface="Tahoma" pitchFamily="34" charset="0"/>
              </a:rPr>
              <a:t>1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), 2</a:t>
            </a:r>
            <a:r>
              <a:rPr lang="en-US" altLang="ru-RU" sz="1800" i="1" dirty="0">
                <a:latin typeface="Tahoma" pitchFamily="34" charset="0"/>
                <a:cs typeface="Tahoma" pitchFamily="34" charset="0"/>
              </a:rPr>
              <a:t>θ 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=</a:t>
            </a:r>
            <a:r>
              <a:rPr lang="en-US" altLang="ru-RU" sz="18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5</a:t>
            </a:r>
            <a:r>
              <a:rPr lang="en-US" altLang="ru-RU" sz="1800" dirty="0">
                <a:latin typeface="Tahoma" pitchFamily="34" charset="0"/>
                <a:cs typeface="Tahoma" pitchFamily="34" charset="0"/>
              </a:rPr>
              <a:t>7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.</a:t>
            </a:r>
            <a:r>
              <a:rPr lang="en-US" altLang="ru-RU" sz="1800" dirty="0">
                <a:latin typeface="Tahoma" pitchFamily="34" charset="0"/>
                <a:cs typeface="Tahoma" pitchFamily="34" charset="0"/>
              </a:rPr>
              <a:t>7</a:t>
            </a:r>
            <a:r>
              <a:rPr lang="en-US" altLang="ru-RU" sz="1800" dirty="0">
                <a:latin typeface="Tahoma" pitchFamily="34" charset="0"/>
                <a:cs typeface="Tahoma" pitchFamily="34" charset="0"/>
                <a:sym typeface="Symbol" pitchFamily="18" charset="2"/>
              </a:rPr>
              <a:t></a:t>
            </a:r>
            <a:r>
              <a:rPr lang="en-US" altLang="ru-RU" sz="1800" dirty="0">
                <a:latin typeface="Tahoma" pitchFamily="34" charset="0"/>
                <a:cs typeface="Tahoma" pitchFamily="34" charset="0"/>
              </a:rPr>
              <a:t> (200)</a:t>
            </a:r>
          </a:p>
          <a:p>
            <a:pPr indent="990600"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l-GR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altLang="ru-RU" sz="1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800" dirty="0">
                <a:latin typeface="Tahoma" pitchFamily="34" charset="0"/>
                <a:cs typeface="Tahoma" pitchFamily="34" charset="0"/>
              </a:rPr>
              <a:t>= 1.73Å</a:t>
            </a:r>
            <a:endParaRPr lang="ru-RU" altLang="ru-RU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27">
            <a:extLst>
              <a:ext uri="{FF2B5EF4-FFF2-40B4-BE49-F238E27FC236}">
                <a16:creationId xmlns:a16="http://schemas.microsoft.com/office/drawing/2014/main" id="{3AEE6172-D622-4D3C-AEEA-ACD62EB7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2" y="2420888"/>
            <a:ext cx="2304256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466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466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466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466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466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2000" dirty="0">
                <a:latin typeface="Tahoma" pitchFamily="34" charset="0"/>
                <a:cs typeface="Tahoma" pitchFamily="34" charset="0"/>
              </a:rPr>
              <a:t>Нет других фаз!</a:t>
            </a:r>
            <a:endParaRPr lang="ru-RU" altLang="ru-RU" sz="2000" baseline="-25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8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2" y="161398"/>
            <a:ext cx="8193010" cy="405869"/>
          </a:xfrm>
        </p:spPr>
        <p:txBody>
          <a:bodyPr/>
          <a:lstStyle/>
          <a:p>
            <a:pPr algn="ctr"/>
            <a:r>
              <a:rPr lang="ru-RU" sz="3600" dirty="0"/>
              <a:t>Глобальные вызовы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11</a:t>
            </a:fld>
            <a:endParaRPr lang="ru-RU" dirty="0"/>
          </a:p>
        </p:txBody>
      </p:sp>
      <p:pic>
        <p:nvPicPr>
          <p:cNvPr id="16" name="Рисунок 1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D864C1B-9CE9-41F3-A5BA-A8E576A23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6" y="45778"/>
            <a:ext cx="1520836" cy="766359"/>
          </a:xfrm>
          <a:prstGeom prst="rect">
            <a:avLst/>
          </a:prstGeom>
        </p:spPr>
      </p:pic>
      <p:sp>
        <p:nvSpPr>
          <p:cNvPr id="19" name="TextBox 22">
            <a:extLst>
              <a:ext uri="{FF2B5EF4-FFF2-40B4-BE49-F238E27FC236}">
                <a16:creationId xmlns:a16="http://schemas.microsoft.com/office/drawing/2014/main" id="{6B8F8388-358C-4036-82A7-0AC496AE9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" y="1101618"/>
            <a:ext cx="9144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</a:pPr>
            <a:r>
              <a:rPr lang="ru-RU" altLang="en-US" sz="2400" dirty="0"/>
              <a:t>Синтез водорода из органики (глицерин, спирты)</a:t>
            </a:r>
          </a:p>
          <a:p>
            <a:pPr marL="342900" indent="-342900">
              <a:spcBef>
                <a:spcPts val="1200"/>
              </a:spcBef>
            </a:pPr>
            <a:r>
              <a:rPr lang="ru-RU" altLang="en-US" sz="2400" dirty="0" err="1"/>
              <a:t>Фотокаталитический</a:t>
            </a:r>
            <a:r>
              <a:rPr lang="ru-RU" altLang="en-US" sz="2400" dirty="0"/>
              <a:t> синтез водорода из органики и путем разложения воды </a:t>
            </a:r>
          </a:p>
          <a:p>
            <a:pPr marL="342900" indent="-342900">
              <a:spcBef>
                <a:spcPts val="1200"/>
              </a:spcBef>
            </a:pPr>
            <a:r>
              <a:rPr lang="ru-RU" altLang="en-US" sz="2400" dirty="0" err="1"/>
              <a:t>Фотокаталитическое</a:t>
            </a:r>
            <a:r>
              <a:rPr lang="ru-RU" altLang="en-US" sz="2400" dirty="0"/>
              <a:t> превращение </a:t>
            </a:r>
            <a:r>
              <a:rPr lang="en-US" altLang="en-US" sz="2400" dirty="0"/>
              <a:t>CO</a:t>
            </a:r>
            <a:r>
              <a:rPr lang="en-US" altLang="en-US" sz="2400" baseline="-25000" dirty="0"/>
              <a:t>2</a:t>
            </a:r>
            <a:r>
              <a:rPr lang="ru-RU" altLang="en-US" sz="2400" dirty="0"/>
              <a:t> в ценные органические продукты (метан, синтез-газ, метанол)</a:t>
            </a:r>
          </a:p>
          <a:p>
            <a:pPr marL="342900" indent="-342900">
              <a:spcBef>
                <a:spcPts val="1200"/>
              </a:spcBef>
            </a:pPr>
            <a:r>
              <a:rPr lang="ru-RU" altLang="en-US" sz="2400" dirty="0"/>
              <a:t>Очистка «выхлопных» газов промышленных предприятий</a:t>
            </a:r>
          </a:p>
          <a:p>
            <a:pPr marL="342900" indent="-342900">
              <a:spcBef>
                <a:spcPts val="1200"/>
              </a:spcBef>
            </a:pPr>
            <a:r>
              <a:rPr lang="ru-RU" altLang="en-US" sz="2400" dirty="0"/>
              <a:t>Рекультивация мусорных полигонов</a:t>
            </a:r>
          </a:p>
          <a:p>
            <a:pPr marL="342900" indent="-342900">
              <a:spcBef>
                <a:spcPts val="1200"/>
              </a:spcBef>
            </a:pPr>
            <a:r>
              <a:rPr lang="ru-RU" altLang="en-US" sz="2400" dirty="0"/>
              <a:t>Новые топливные элементы</a:t>
            </a:r>
          </a:p>
          <a:p>
            <a:pPr marL="342900" indent="-342900">
              <a:spcBef>
                <a:spcPts val="1200"/>
              </a:spcBef>
            </a:pPr>
            <a:r>
              <a:rPr lang="ru-RU" altLang="en-US" sz="2400" dirty="0"/>
              <a:t>Новые типы электрических батарей</a:t>
            </a:r>
          </a:p>
        </p:txBody>
      </p:sp>
    </p:spTree>
    <p:extLst>
      <p:ext uri="{BB962C8B-B14F-4D97-AF65-F5344CB8AC3E}">
        <p14:creationId xmlns:p14="http://schemas.microsoft.com/office/powerpoint/2010/main" val="399420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9" y="2693319"/>
            <a:ext cx="2691425" cy="8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54" y="2693320"/>
            <a:ext cx="965201" cy="8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21" y="2693319"/>
            <a:ext cx="2487613" cy="80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11" y="2693320"/>
            <a:ext cx="993004" cy="8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3981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38" y="3713981"/>
            <a:ext cx="83888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53" y="3713981"/>
            <a:ext cx="264241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8044" y="3713981"/>
            <a:ext cx="97037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75" y="3677627"/>
            <a:ext cx="793338" cy="89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ÐÐ»Ð°Ð²Ð½Ð°Ñ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63" y="3677627"/>
            <a:ext cx="891857" cy="8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S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7" y="4711589"/>
            <a:ext cx="21336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0" descr="https://www.nsu.ru/local/templates/nsu_ru/images/NSU_Russian_logo_Gre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2" descr="https://www.nsu.ru/local/templates/nsu_ru/images/NSU_Russian_logo_Gree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4" descr="https://www.nsu.ru/local/templates/nsu_ru/images/NSU_Russian_logo_Gree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92" y="4711587"/>
            <a:ext cx="2867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75" y="4711587"/>
            <a:ext cx="111845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2" y="1030436"/>
            <a:ext cx="8193010" cy="863062"/>
          </a:xfrm>
        </p:spPr>
        <p:txBody>
          <a:bodyPr/>
          <a:lstStyle/>
          <a:p>
            <a:pPr algn="ctr"/>
            <a:r>
              <a:rPr lang="ru-RU" sz="48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6252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13</a:t>
            </a:fld>
            <a:endParaRPr lang="ru-RU" dirty="0"/>
          </a:p>
        </p:txBody>
      </p:sp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88725FB-5C9D-45E8-86CA-FEE2A1D4F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6" y="45778"/>
            <a:ext cx="1520836" cy="76635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9B5231C-9823-4715-891C-4E3368C0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2" y="161398"/>
            <a:ext cx="8193010" cy="405869"/>
          </a:xfrm>
        </p:spPr>
        <p:txBody>
          <a:bodyPr/>
          <a:lstStyle/>
          <a:p>
            <a:pPr algn="ctr"/>
            <a:r>
              <a:rPr lang="en-US" sz="2000" dirty="0"/>
              <a:t>!</a:t>
            </a:r>
            <a:r>
              <a:rPr lang="ru-RU" sz="2000" dirty="0"/>
              <a:t>Функциональные материалы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D33E7A-2782-49FB-93B0-161717D15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3" y="1613557"/>
            <a:ext cx="455771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CD60C6-8D5B-42E1-91B4-F8776E70C597}"/>
              </a:ext>
            </a:extLst>
          </p:cNvPr>
          <p:cNvSpPr txBox="1"/>
          <p:nvPr/>
        </p:nvSpPr>
        <p:spPr>
          <a:xfrm>
            <a:off x="523794" y="1079633"/>
            <a:ext cx="38536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Белковая кристаллография</a:t>
            </a:r>
            <a:endParaRPr lang="en-US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42089D-5941-4718-84EC-895AAD7A2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02" y="1537828"/>
            <a:ext cx="2692612" cy="207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8E11B6-2EC2-4306-B21C-DA46CBDA711C}"/>
              </a:ext>
            </a:extLst>
          </p:cNvPr>
          <p:cNvSpPr txBox="1"/>
          <p:nvPr/>
        </p:nvSpPr>
        <p:spPr>
          <a:xfrm>
            <a:off x="4654296" y="1079633"/>
            <a:ext cx="4822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/>
            </a:lvl1pPr>
          </a:lstStyle>
          <a:p>
            <a:pPr lvl="1"/>
            <a:r>
              <a:rPr lang="ru-RU" sz="2000" dirty="0" err="1"/>
              <a:t>Микрофлуоресцентный</a:t>
            </a:r>
            <a:r>
              <a:rPr lang="ru-RU" sz="2000" dirty="0"/>
              <a:t> анализ</a:t>
            </a:r>
            <a:endParaRPr lang="en-US" sz="20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6B60EC6-4A7F-43F3-B45E-9896F3B9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2" y="3610528"/>
            <a:ext cx="2783396" cy="277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F0113B-8518-4B79-883E-A5DE9C3CF003}"/>
              </a:ext>
            </a:extLst>
          </p:cNvPr>
          <p:cNvSpPr txBox="1"/>
          <p:nvPr/>
        </p:nvSpPr>
        <p:spPr>
          <a:xfrm>
            <a:off x="171752" y="3102778"/>
            <a:ext cx="3513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/>
              <a:t>Фазоконтрастная</a:t>
            </a:r>
            <a:r>
              <a:rPr lang="ru-RU" sz="2000" dirty="0"/>
              <a:t> томография</a:t>
            </a:r>
            <a:endParaRPr lang="en-US" sz="2000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FD91705A-8F55-4C52-A8BA-4B4B9B2B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58" y="3787279"/>
            <a:ext cx="3317087" cy="259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60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2" y="161398"/>
            <a:ext cx="8193010" cy="405869"/>
          </a:xfrm>
        </p:spPr>
        <p:txBody>
          <a:bodyPr/>
          <a:lstStyle/>
          <a:p>
            <a:pPr algn="ctr"/>
            <a:r>
              <a:rPr lang="ru-RU" sz="2000" dirty="0"/>
              <a:t>Осциллирующие реакции – окисление пропана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14</a:t>
            </a:fld>
            <a:endParaRPr lang="ru-RU" dirty="0"/>
          </a:p>
        </p:txBody>
      </p:sp>
      <p:pic>
        <p:nvPicPr>
          <p:cNvPr id="16" name="Рисунок 1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D864C1B-9CE9-41F3-A5BA-A8E576A23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6" y="45778"/>
            <a:ext cx="1520836" cy="766359"/>
          </a:xfrm>
          <a:prstGeom prst="rect">
            <a:avLst/>
          </a:prstGeom>
        </p:spPr>
      </p:pic>
      <p:pic>
        <p:nvPicPr>
          <p:cNvPr id="6" name="Picture 3" descr="D:\Dropbox\PhD Thesis\Figures\C3H8\Fig_C3H8_oscillations_(BESSY-2007)_different_ratios_noBG.tif">
            <a:extLst>
              <a:ext uri="{FF2B5EF4-FFF2-40B4-BE49-F238E27FC236}">
                <a16:creationId xmlns:a16="http://schemas.microsoft.com/office/drawing/2014/main" id="{8DAC2526-1C4A-4C13-98E9-BBBC4F5C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4704"/>
            <a:ext cx="8640763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6FF8E0-CDDA-48C2-B79D-098C909D6595}"/>
              </a:ext>
            </a:extLst>
          </p:cNvPr>
          <p:cNvSpPr/>
          <p:nvPr/>
        </p:nvSpPr>
        <p:spPr bwMode="auto">
          <a:xfrm>
            <a:off x="1187624" y="3934797"/>
            <a:ext cx="1152128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Конверсия</a:t>
            </a:r>
            <a:endParaRPr lang="en-US" alt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altLang="ru-RU" sz="1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altLang="ru-RU" sz="1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~30-80%</a:t>
            </a:r>
          </a:p>
          <a:p>
            <a:pPr eaLnBrk="1" hangingPunct="1">
              <a:defRPr/>
            </a:pPr>
            <a:r>
              <a:rPr lang="en-US" alt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en-US" altLang="ru-RU" sz="1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alt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altLang="ru-RU" sz="1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en-US" alt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~5-20%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48B511C-0F16-4EE8-B894-91831D754108}"/>
              </a:ext>
            </a:extLst>
          </p:cNvPr>
          <p:cNvCxnSpPr/>
          <p:nvPr/>
        </p:nvCxnSpPr>
        <p:spPr bwMode="auto">
          <a:xfrm flipV="1">
            <a:off x="2339752" y="3501009"/>
            <a:ext cx="648072" cy="433788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93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2" y="161398"/>
            <a:ext cx="8193010" cy="405869"/>
          </a:xfrm>
        </p:spPr>
        <p:txBody>
          <a:bodyPr/>
          <a:lstStyle/>
          <a:p>
            <a:pPr algn="ctr"/>
            <a:r>
              <a:rPr lang="ru-RU" sz="2000" dirty="0"/>
              <a:t>Осциллирующие реакции – окисление пропана (</a:t>
            </a:r>
            <a:r>
              <a:rPr lang="en-US" sz="2000" dirty="0"/>
              <a:t>in situ </a:t>
            </a:r>
            <a:r>
              <a:rPr lang="ru-RU" sz="2000" dirty="0"/>
              <a:t>РФЭС)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15</a:t>
            </a:fld>
            <a:endParaRPr lang="ru-RU" dirty="0"/>
          </a:p>
        </p:txBody>
      </p:sp>
      <p:pic>
        <p:nvPicPr>
          <p:cNvPr id="18" name="Picture 2" descr="D:\Dropbox\PhD Thesis\Figures\C3H8\Fig_C3H8_XPS_Ni2p_low and high activity_noBG.tif">
            <a:extLst>
              <a:ext uri="{FF2B5EF4-FFF2-40B4-BE49-F238E27FC236}">
                <a16:creationId xmlns:a16="http://schemas.microsoft.com/office/drawing/2014/main" id="{65CB6682-1E6D-44C6-9893-765E11B2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" y="485712"/>
            <a:ext cx="755967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2">
            <a:extLst>
              <a:ext uri="{FF2B5EF4-FFF2-40B4-BE49-F238E27FC236}">
                <a16:creationId xmlns:a16="http://schemas.microsoft.com/office/drawing/2014/main" id="{C0F3A55A-DA3D-44B6-89C9-6B3DDB395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" y="5903456"/>
            <a:ext cx="8358739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08BB4"/>
              </a:buClr>
              <a:buSzPct val="60000"/>
              <a:buFont typeface="Wingdings 2" pitchFamily="18" charset="2"/>
              <a:buChar char="¥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7328"/>
              </a:buClr>
              <a:buSzPct val="57000"/>
              <a:buFont typeface="Wingdings 2" pitchFamily="18" charset="2"/>
              <a:buChar char="¥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589F"/>
              </a:buClr>
              <a:buSzPct val="55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Tahoma" pitchFamily="34" charset="0"/>
                <a:cs typeface="Tahoma" pitchFamily="34" charset="0"/>
              </a:rPr>
              <a:t>В период высокой активности никель находится в металлическом состоянии, переход в состояние низкой активности сопровождается образованием на поверхности катализатора слоя </a:t>
            </a:r>
            <a:r>
              <a:rPr lang="en-US" altLang="ru-RU" sz="1400" dirty="0">
                <a:latin typeface="Tahoma" pitchFamily="34" charset="0"/>
                <a:cs typeface="Tahoma" pitchFamily="34" charset="0"/>
              </a:rPr>
              <a:t>NiO</a:t>
            </a:r>
            <a:r>
              <a:rPr lang="ru-RU" alt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dirty="0">
                <a:latin typeface="Tahoma" pitchFamily="34" charset="0"/>
                <a:cs typeface="Tahoma" pitchFamily="34" charset="0"/>
              </a:rPr>
              <a:t>толщиной не менее 3 нм</a:t>
            </a:r>
          </a:p>
        </p:txBody>
      </p:sp>
    </p:spTree>
    <p:extLst>
      <p:ext uri="{BB962C8B-B14F-4D97-AF65-F5344CB8AC3E}">
        <p14:creationId xmlns:p14="http://schemas.microsoft.com/office/powerpoint/2010/main" val="198159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2" y="161398"/>
            <a:ext cx="8193010" cy="405869"/>
          </a:xfrm>
        </p:spPr>
        <p:txBody>
          <a:bodyPr/>
          <a:lstStyle/>
          <a:p>
            <a:pPr algn="ctr"/>
            <a:r>
              <a:rPr lang="ru-RU" dirty="0"/>
              <a:t>Общая информация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2</a:t>
            </a:fld>
            <a:endParaRPr lang="ru-RU" dirty="0"/>
          </a:p>
        </p:txBody>
      </p:sp>
      <p:pic>
        <p:nvPicPr>
          <p:cNvPr id="8" name="Рисунок 24">
            <a:extLst>
              <a:ext uri="{FF2B5EF4-FFF2-40B4-BE49-F238E27FC236}">
                <a16:creationId xmlns:a16="http://schemas.microsoft.com/office/drawing/2014/main" id="{3EBCFD3C-19EE-45A0-9B38-9B2C599B19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105486"/>
            <a:ext cx="4778443" cy="294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5658DAB4-11D5-4965-BC73-E541C0C5D2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3503" y="1260928"/>
            <a:ext cx="5133099" cy="164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B2FFDB-39A2-43E6-9479-2E76FB85F8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06" y="682887"/>
            <a:ext cx="3649350" cy="1845569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6151372-4CBC-48E7-B23B-940E26713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84165"/>
              </p:ext>
            </p:extLst>
          </p:nvPr>
        </p:nvGraphicFramePr>
        <p:xfrm>
          <a:off x="129908" y="2937609"/>
          <a:ext cx="3723595" cy="2889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Параметр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Значение</a:t>
                      </a:r>
                    </a:p>
                  </a:txBody>
                  <a:tcPr marL="95250" marR="952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Энергия</a:t>
                      </a:r>
                    </a:p>
                  </a:txBody>
                  <a:tcPr marL="68565" marR="68565" marT="34274" marB="3427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500" dirty="0"/>
                        <a:t>3 ГэВ</a:t>
                      </a:r>
                    </a:p>
                  </a:txBody>
                  <a:tcPr marL="68565" marR="68565" marT="34274" marB="342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Ток</a:t>
                      </a:r>
                    </a:p>
                  </a:txBody>
                  <a:tcPr marL="68565" marR="68565" marT="34274" marB="3427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baseline="0" dirty="0"/>
                        <a:t>4</a:t>
                      </a:r>
                      <a:r>
                        <a:rPr lang="ru-RU" sz="1500" baseline="0" dirty="0"/>
                        <a:t>00 мА</a:t>
                      </a:r>
                      <a:endParaRPr lang="ru-RU" sz="1500" dirty="0"/>
                    </a:p>
                  </a:txBody>
                  <a:tcPr marL="68565" marR="68565" marT="34274" marB="342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500" dirty="0" err="1">
                          <a:solidFill>
                            <a:schemeClr val="bg1"/>
                          </a:solidFill>
                        </a:rPr>
                        <a:t>Эмиттанс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marL="68565" marR="68565" marT="34274" marB="3427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baseline="0" dirty="0"/>
                        <a:t>ca. 75 </a:t>
                      </a:r>
                      <a:r>
                        <a:rPr lang="ru-RU" sz="1500" baseline="0" dirty="0"/>
                        <a:t>пм</a:t>
                      </a:r>
                      <a:r>
                        <a:rPr lang="en-US" sz="1500" baseline="0" dirty="0"/>
                        <a:t>∙</a:t>
                      </a:r>
                      <a:r>
                        <a:rPr lang="ru-RU" sz="1500" baseline="0" dirty="0"/>
                        <a:t>рад</a:t>
                      </a:r>
                      <a:endParaRPr lang="en-US" sz="1500" baseline="0" dirty="0"/>
                    </a:p>
                  </a:txBody>
                  <a:tcPr marL="68565" marR="68565" marT="34274" marB="3427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Тип инжекции</a:t>
                      </a:r>
                    </a:p>
                  </a:txBody>
                  <a:tcPr marL="68565" marR="68565" marT="34274" marB="3427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500" dirty="0"/>
                        <a:t>Постоянная</a:t>
                      </a:r>
                    </a:p>
                  </a:txBody>
                  <a:tcPr marL="68565" marR="68565" marT="34274" marB="34274"/>
                </a:tc>
                <a:extLst>
                  <a:ext uri="{0D108BD9-81ED-4DB2-BD59-A6C34878D82A}">
                    <a16:rowId xmlns:a16="http://schemas.microsoft.com/office/drawing/2014/main" val="562993003"/>
                  </a:ext>
                </a:extLst>
              </a:tr>
              <a:tr h="252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Длина орбиты</a:t>
                      </a:r>
                    </a:p>
                  </a:txBody>
                  <a:tcPr marL="68565" marR="68565" marT="34274" marB="3427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/>
                        <a:t>47</a:t>
                      </a:r>
                      <a:r>
                        <a:rPr lang="ru-RU" sz="1500" dirty="0"/>
                        <a:t>6 м</a:t>
                      </a:r>
                    </a:p>
                  </a:txBody>
                  <a:tcPr marL="68565" marR="68565" marT="34274" marB="34274"/>
                </a:tc>
                <a:extLst>
                  <a:ext uri="{0D108BD9-81ED-4DB2-BD59-A6C34878D82A}">
                    <a16:rowId xmlns:a16="http://schemas.microsoft.com/office/drawing/2014/main" val="3529746885"/>
                  </a:ext>
                </a:extLst>
              </a:tr>
              <a:tr h="252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Количество станций</a:t>
                      </a:r>
                    </a:p>
                  </a:txBody>
                  <a:tcPr marL="68565" marR="68565" marT="34274" marB="3427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/>
                        <a:t>6 (</a:t>
                      </a:r>
                      <a:r>
                        <a:rPr lang="ru-RU" sz="1500" dirty="0"/>
                        <a:t>первый этап</a:t>
                      </a:r>
                      <a:r>
                        <a:rPr lang="en-US" sz="1500" dirty="0"/>
                        <a:t>)</a:t>
                      </a:r>
                    </a:p>
                    <a:p>
                      <a:r>
                        <a:rPr lang="en-US" sz="1500" dirty="0"/>
                        <a:t>+24</a:t>
                      </a:r>
                      <a:r>
                        <a:rPr lang="en-US" sz="1500" baseline="0" dirty="0"/>
                        <a:t> (</a:t>
                      </a:r>
                      <a:r>
                        <a:rPr lang="ru-RU" sz="1500" baseline="0" dirty="0"/>
                        <a:t>второй этап</a:t>
                      </a:r>
                      <a:r>
                        <a:rPr lang="en-US" sz="1500" baseline="0" dirty="0"/>
                        <a:t>)</a:t>
                      </a:r>
                      <a:endParaRPr lang="ru-RU" sz="1500" dirty="0"/>
                    </a:p>
                  </a:txBody>
                  <a:tcPr marL="68565" marR="68565" marT="34274" marB="34274"/>
                </a:tc>
                <a:extLst>
                  <a:ext uri="{0D108BD9-81ED-4DB2-BD59-A6C34878D82A}">
                    <a16:rowId xmlns:a16="http://schemas.microsoft.com/office/drawing/2014/main" val="3944170823"/>
                  </a:ext>
                </a:extLst>
              </a:tr>
              <a:tr h="252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Количество вставных </a:t>
                      </a:r>
                      <a:r>
                        <a:rPr lang="ru-RU" sz="1500" dirty="0" err="1">
                          <a:solidFill>
                            <a:schemeClr val="bg1"/>
                          </a:solidFill>
                        </a:rPr>
                        <a:t>устройсв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marL="68565" marR="68565" marT="34274" marB="3427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/>
                        <a:t>14</a:t>
                      </a:r>
                      <a:endParaRPr lang="ru-RU" sz="1500" dirty="0"/>
                    </a:p>
                  </a:txBody>
                  <a:tcPr marL="68565" marR="68565" marT="34274" marB="34274"/>
                </a:tc>
                <a:extLst>
                  <a:ext uri="{0D108BD9-81ED-4DB2-BD59-A6C34878D82A}">
                    <a16:rowId xmlns:a16="http://schemas.microsoft.com/office/drawing/2014/main" val="219729887"/>
                  </a:ext>
                </a:extLst>
              </a:tr>
            </a:tbl>
          </a:graphicData>
        </a:graphic>
      </p:graphicFrame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8152104-8947-436F-8E6A-0F230486B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29" y="45778"/>
            <a:ext cx="2013503" cy="10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3</a:t>
            </a:fld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515B72B-D024-42CB-9753-21CF6933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65" y="123022"/>
            <a:ext cx="8639123" cy="422794"/>
          </a:xfrm>
        </p:spPr>
        <p:txBody>
          <a:bodyPr/>
          <a:lstStyle/>
          <a:p>
            <a:pPr algn="ctr"/>
            <a:r>
              <a:rPr lang="ru-RU" dirty="0"/>
              <a:t>Научные задачи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56CE744A-1C8A-42B1-BAEE-A19B77E13CA6}"/>
              </a:ext>
            </a:extLst>
          </p:cNvPr>
          <p:cNvSpPr txBox="1">
            <a:spLocks/>
          </p:cNvSpPr>
          <p:nvPr/>
        </p:nvSpPr>
        <p:spPr>
          <a:xfrm>
            <a:off x="8761750" y="6161478"/>
            <a:ext cx="449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3</a:t>
            </a:fld>
            <a:endParaRPr lang="ru-RU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08A16820-F20D-4E2A-959C-3128B30F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" y="3761464"/>
            <a:ext cx="1214530" cy="16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6771778-5CF4-43CB-B0E2-E4902974D8A3}"/>
              </a:ext>
            </a:extLst>
          </p:cNvPr>
          <p:cNvGrpSpPr/>
          <p:nvPr/>
        </p:nvGrpSpPr>
        <p:grpSpPr>
          <a:xfrm>
            <a:off x="109846" y="5252480"/>
            <a:ext cx="2607155" cy="1213776"/>
            <a:chOff x="669925" y="5096536"/>
            <a:chExt cx="2607155" cy="1213776"/>
          </a:xfrm>
        </p:grpSpPr>
        <p:pic>
          <p:nvPicPr>
            <p:cNvPr id="22" name="Picture 5">
              <a:extLst>
                <a:ext uri="{FF2B5EF4-FFF2-40B4-BE49-F238E27FC236}">
                  <a16:creationId xmlns:a16="http://schemas.microsoft.com/office/drawing/2014/main" id="{05BA6A95-A201-4A38-B44E-FE123CBDB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643" y="5096536"/>
              <a:ext cx="1427437" cy="121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AA050C69-E54C-4507-9C22-6AD844843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25" y="5370048"/>
              <a:ext cx="1179719" cy="86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10">
            <a:extLst>
              <a:ext uri="{FF2B5EF4-FFF2-40B4-BE49-F238E27FC236}">
                <a16:creationId xmlns:a16="http://schemas.microsoft.com/office/drawing/2014/main" id="{632FDA96-E20B-491A-B5CF-E5E59188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" y="993600"/>
            <a:ext cx="3329939" cy="11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655F3B9-B80B-481E-822D-DEC7738BACF5}"/>
              </a:ext>
            </a:extLst>
          </p:cNvPr>
          <p:cNvSpPr/>
          <p:nvPr/>
        </p:nvSpPr>
        <p:spPr>
          <a:xfrm>
            <a:off x="5418047" y="966748"/>
            <a:ext cx="318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>
                <a:cs typeface="Tahoma" pitchFamily="34" charset="0"/>
              </a:rPr>
              <a:t>Медицина и фармацевтика</a:t>
            </a:r>
            <a:endParaRPr lang="ru-RU" sz="20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C034BEB-E6F0-4766-A7FF-1840972AFDA4}"/>
              </a:ext>
            </a:extLst>
          </p:cNvPr>
          <p:cNvSpPr/>
          <p:nvPr/>
        </p:nvSpPr>
        <p:spPr>
          <a:xfrm>
            <a:off x="397062" y="478016"/>
            <a:ext cx="3932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>
                <a:cs typeface="Tahoma" pitchFamily="34" charset="0"/>
              </a:rPr>
              <a:t>Новые материалы и катализаторы</a:t>
            </a:r>
            <a:endParaRPr lang="ru-RU" sz="2000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FC9186B9-417B-47AA-89A9-CCD5E9F8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66" y="5018407"/>
            <a:ext cx="2539775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9B252F8-C1CD-48FB-B1E2-692FBE15FF0D}"/>
              </a:ext>
            </a:extLst>
          </p:cNvPr>
          <p:cNvSpPr/>
          <p:nvPr/>
        </p:nvSpPr>
        <p:spPr>
          <a:xfrm>
            <a:off x="2968310" y="5550211"/>
            <a:ext cx="2722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ru-RU" altLang="ru-RU" sz="2000" dirty="0">
                <a:cs typeface="Tahoma" pitchFamily="34" charset="0"/>
              </a:rPr>
              <a:t>Науки о жизни и Земле</a:t>
            </a:r>
            <a:endParaRPr lang="en-US" altLang="ru-RU" sz="2000" dirty="0">
              <a:cs typeface="Tahoma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54158F7-FDF0-4583-AAE9-68E19DA696FB}"/>
              </a:ext>
            </a:extLst>
          </p:cNvPr>
          <p:cNvSpPr/>
          <p:nvPr/>
        </p:nvSpPr>
        <p:spPr>
          <a:xfrm>
            <a:off x="0" y="3374600"/>
            <a:ext cx="1619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Вирусология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A78E1FF-F46E-44E8-9F3D-D761B3847C19}"/>
              </a:ext>
            </a:extLst>
          </p:cNvPr>
          <p:cNvSpPr/>
          <p:nvPr/>
        </p:nvSpPr>
        <p:spPr>
          <a:xfrm>
            <a:off x="6355162" y="4616175"/>
            <a:ext cx="2243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Аэрокосмонавтика</a:t>
            </a:r>
            <a:endParaRPr lang="ru-RU" sz="2000" dirty="0"/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D55FBE14-CED5-4821-8438-5BED0834C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02" y="2875874"/>
            <a:ext cx="1227756" cy="118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B4FB9ECC-059B-4DFB-AB69-1027B4D5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12743" y="5950939"/>
            <a:ext cx="2233612" cy="60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4B3FC1F-875E-4368-BF6B-DE1B140990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6" y="45778"/>
            <a:ext cx="1520836" cy="76635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23E7AD-3E40-4293-AA11-06779FADB6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498" y="2317707"/>
            <a:ext cx="4771384" cy="2998398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40F96FE-239C-42B0-843D-C388917F0A26}"/>
              </a:ext>
            </a:extLst>
          </p:cNvPr>
          <p:cNvSpPr/>
          <p:nvPr/>
        </p:nvSpPr>
        <p:spPr>
          <a:xfrm>
            <a:off x="4406812" y="4594155"/>
            <a:ext cx="1988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24</a:t>
            </a:r>
            <a:r>
              <a:rPr lang="en-US" b="1" dirty="0"/>
              <a:t>5k</a:t>
            </a:r>
            <a:r>
              <a:rPr lang="ru-RU" b="1" dirty="0"/>
              <a:t> публикаций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0FDFD88-44AF-4F9D-BB86-734B7C9CFF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6988" y="2507151"/>
            <a:ext cx="3002160" cy="1798011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6ED75BF6-D915-4C7B-B2C5-26BFB476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32" y="1369532"/>
            <a:ext cx="4010026" cy="13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5B688D03-FBE7-45FD-9CEC-4A06C6FB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70" y="860436"/>
            <a:ext cx="1185388" cy="14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71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1">
            <a:extLst>
              <a:ext uri="{FF2B5EF4-FFF2-40B4-BE49-F238E27FC236}">
                <a16:creationId xmlns:a16="http://schemas.microsoft.com/office/drawing/2014/main" id="{C8532D87-3054-46B9-9EBD-454245ED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012" y="589785"/>
            <a:ext cx="6150024" cy="579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8CEF314-606B-4F9B-854C-321CD0CBCFAC}"/>
              </a:ext>
            </a:extLst>
          </p:cNvPr>
          <p:cNvSpPr txBox="1"/>
          <p:nvPr/>
        </p:nvSpPr>
        <p:spPr bwMode="auto">
          <a:xfrm>
            <a:off x="25888" y="4697688"/>
            <a:ext cx="24912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Станция</a:t>
            </a:r>
            <a:r>
              <a:rPr lang="en-US" dirty="0"/>
              <a:t> </a:t>
            </a:r>
            <a:r>
              <a:rPr lang="ru-RU" dirty="0"/>
              <a:t>1-3</a:t>
            </a:r>
          </a:p>
          <a:p>
            <a:r>
              <a:rPr lang="ru-RU" dirty="0"/>
              <a:t>«Быстропротекающие </a:t>
            </a:r>
          </a:p>
          <a:p>
            <a:r>
              <a:rPr lang="ru-RU" dirty="0"/>
              <a:t>процессы» (15-100 кэВ)</a:t>
            </a:r>
          </a:p>
        </p:txBody>
      </p:sp>
      <p:sp>
        <p:nvSpPr>
          <p:cNvPr id="27" name="Скругленная прямоугольная выноска 5">
            <a:extLst>
              <a:ext uri="{FF2B5EF4-FFF2-40B4-BE49-F238E27FC236}">
                <a16:creationId xmlns:a16="http://schemas.microsoft.com/office/drawing/2014/main" id="{7F0272B6-E8FD-4452-BC89-9D1DAFC4B06E}"/>
              </a:ext>
            </a:extLst>
          </p:cNvPr>
          <p:cNvSpPr/>
          <p:nvPr/>
        </p:nvSpPr>
        <p:spPr>
          <a:xfrm rot="20051721">
            <a:off x="3086093" y="5447832"/>
            <a:ext cx="2461331" cy="465137"/>
          </a:xfrm>
          <a:prstGeom prst="wedgeRoundRectCallout">
            <a:avLst>
              <a:gd name="adj1" fmla="val -61983"/>
              <a:gd name="adj2" fmla="val -213250"/>
              <a:gd name="adj3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ая прямоугольная выноска 7">
            <a:extLst>
              <a:ext uri="{FF2B5EF4-FFF2-40B4-BE49-F238E27FC236}">
                <a16:creationId xmlns:a16="http://schemas.microsoft.com/office/drawing/2014/main" id="{079FD933-448C-4148-8C28-49A20A6082FA}"/>
              </a:ext>
            </a:extLst>
          </p:cNvPr>
          <p:cNvSpPr/>
          <p:nvPr/>
        </p:nvSpPr>
        <p:spPr>
          <a:xfrm rot="19392188">
            <a:off x="2714885" y="3225330"/>
            <a:ext cx="376374" cy="883558"/>
          </a:xfrm>
          <a:prstGeom prst="wedgeRoundRectCallout">
            <a:avLst>
              <a:gd name="adj1" fmla="val 101339"/>
              <a:gd name="adj2" fmla="val -254558"/>
              <a:gd name="adj3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38F3E2-20A4-41C6-A0E0-E7F0A0D77117}"/>
              </a:ext>
            </a:extLst>
          </p:cNvPr>
          <p:cNvSpPr txBox="1"/>
          <p:nvPr/>
        </p:nvSpPr>
        <p:spPr bwMode="auto">
          <a:xfrm>
            <a:off x="5878485" y="5936576"/>
            <a:ext cx="2832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Станция</a:t>
            </a:r>
            <a:r>
              <a:rPr lang="en-US" dirty="0"/>
              <a:t> </a:t>
            </a:r>
            <a:r>
              <a:rPr lang="ru-RU" dirty="0"/>
              <a:t>1-</a:t>
            </a:r>
            <a:r>
              <a:rPr lang="en-US" dirty="0"/>
              <a:t>6</a:t>
            </a:r>
            <a:r>
              <a:rPr lang="ru-RU" dirty="0"/>
              <a:t> «Электронная</a:t>
            </a:r>
            <a:br>
              <a:rPr lang="ru-RU" dirty="0"/>
            </a:br>
            <a:r>
              <a:rPr lang="ru-RU" dirty="0"/>
              <a:t>структура (0.01-2 кэВ)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B0DE90-C644-46FD-8576-F456CA155B04}"/>
              </a:ext>
            </a:extLst>
          </p:cNvPr>
          <p:cNvSpPr txBox="1"/>
          <p:nvPr/>
        </p:nvSpPr>
        <p:spPr bwMode="auto">
          <a:xfrm>
            <a:off x="7229249" y="801177"/>
            <a:ext cx="24237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r>
              <a:rPr lang="ru-RU" sz="1400" dirty="0"/>
              <a:t>Станция</a:t>
            </a:r>
            <a:r>
              <a:rPr lang="en-US" sz="1400" dirty="0"/>
              <a:t> </a:t>
            </a:r>
            <a:r>
              <a:rPr lang="ru-RU" sz="1400" dirty="0"/>
              <a:t>1-</a:t>
            </a:r>
            <a:r>
              <a:rPr lang="en-US" sz="1400" dirty="0"/>
              <a:t>5</a:t>
            </a:r>
            <a:r>
              <a:rPr lang="ru-RU" sz="1400" dirty="0"/>
              <a:t> </a:t>
            </a:r>
          </a:p>
          <a:p>
            <a:r>
              <a:rPr lang="ru-RU" sz="1400" dirty="0"/>
              <a:t>«Диагностика </a:t>
            </a:r>
            <a:br>
              <a:rPr lang="ru-RU" sz="1400" dirty="0"/>
            </a:br>
            <a:r>
              <a:rPr lang="ru-RU" sz="1400" dirty="0"/>
              <a:t>в высокоэнергетическом диапазоне» (25-200 кэВ)</a:t>
            </a:r>
          </a:p>
        </p:txBody>
      </p:sp>
      <p:pic>
        <p:nvPicPr>
          <p:cNvPr id="35" name="Picture 2" descr="D:\data\mouse\sr\1.jpg">
            <a:extLst>
              <a:ext uri="{FF2B5EF4-FFF2-40B4-BE49-F238E27FC236}">
                <a16:creationId xmlns:a16="http://schemas.microsoft.com/office/drawing/2014/main" id="{C3CD1B01-810C-4A8A-AB34-4FD68E74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425" y="-13920"/>
            <a:ext cx="1859699" cy="7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3" descr="https://xpic.x-mol.com/20180918%2F10.1002_anie.201807366.jpg">
            <a:extLst>
              <a:ext uri="{FF2B5EF4-FFF2-40B4-BE49-F238E27FC236}">
                <a16:creationId xmlns:a16="http://schemas.microsoft.com/office/drawing/2014/main" id="{352CF14B-54A1-4BEB-9BCA-F20B318B3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08" y="2018984"/>
            <a:ext cx="1723793" cy="15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Скругленная прямоугольная выноска 15">
            <a:extLst>
              <a:ext uri="{FF2B5EF4-FFF2-40B4-BE49-F238E27FC236}">
                <a16:creationId xmlns:a16="http://schemas.microsoft.com/office/drawing/2014/main" id="{6E81BE3B-FCA5-4129-9214-23EBB545E279}"/>
              </a:ext>
            </a:extLst>
          </p:cNvPr>
          <p:cNvSpPr/>
          <p:nvPr/>
        </p:nvSpPr>
        <p:spPr>
          <a:xfrm rot="13291878">
            <a:off x="5487818" y="4936887"/>
            <a:ext cx="354403" cy="1097037"/>
          </a:xfrm>
          <a:prstGeom prst="wedgeRoundRectCallout">
            <a:avLst>
              <a:gd name="adj1" fmla="val -298608"/>
              <a:gd name="adj2" fmla="val 26277"/>
              <a:gd name="adj3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43" name="Рисунок 36">
            <a:extLst>
              <a:ext uri="{FF2B5EF4-FFF2-40B4-BE49-F238E27FC236}">
                <a16:creationId xmlns:a16="http://schemas.microsoft.com/office/drawing/2014/main" id="{699B37CA-F798-4783-AD33-71D24717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247" y="4133590"/>
            <a:ext cx="1737031" cy="75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Скругленная прямоугольная выноска 17">
            <a:extLst>
              <a:ext uri="{FF2B5EF4-FFF2-40B4-BE49-F238E27FC236}">
                <a16:creationId xmlns:a16="http://schemas.microsoft.com/office/drawing/2014/main" id="{B639C263-089E-4703-ABA3-01E67F2A5227}"/>
              </a:ext>
            </a:extLst>
          </p:cNvPr>
          <p:cNvSpPr/>
          <p:nvPr/>
        </p:nvSpPr>
        <p:spPr>
          <a:xfrm rot="6756184">
            <a:off x="6482933" y="1613493"/>
            <a:ext cx="636567" cy="1344746"/>
          </a:xfrm>
          <a:prstGeom prst="wedgeRoundRectCallout">
            <a:avLst>
              <a:gd name="adj1" fmla="val -28450"/>
              <a:gd name="adj2" fmla="val -97165"/>
              <a:gd name="adj3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DC72C4-0117-49FF-B8BD-447973471041}"/>
              </a:ext>
            </a:extLst>
          </p:cNvPr>
          <p:cNvSpPr txBox="1"/>
          <p:nvPr/>
        </p:nvSpPr>
        <p:spPr bwMode="auto">
          <a:xfrm>
            <a:off x="6910717" y="2629994"/>
            <a:ext cx="211340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Станция</a:t>
            </a:r>
            <a:r>
              <a:rPr lang="en-US" dirty="0"/>
              <a:t> </a:t>
            </a:r>
            <a:r>
              <a:rPr lang="ru-RU" dirty="0"/>
              <a:t>1-</a:t>
            </a:r>
            <a:r>
              <a:rPr lang="en-US" dirty="0"/>
              <a:t>1</a:t>
            </a:r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Микрофокус</a:t>
            </a:r>
            <a:r>
              <a:rPr lang="ru-RU" dirty="0"/>
              <a:t>» (5-47 кэВ)</a:t>
            </a:r>
            <a:endParaRPr lang="en-US" dirty="0"/>
          </a:p>
        </p:txBody>
      </p:sp>
      <p:pic>
        <p:nvPicPr>
          <p:cNvPr id="46" name="Рисунок 14">
            <a:extLst>
              <a:ext uri="{FF2B5EF4-FFF2-40B4-BE49-F238E27FC236}">
                <a16:creationId xmlns:a16="http://schemas.microsoft.com/office/drawing/2014/main" id="{9EDCDC86-9C90-4AE5-858F-258351D2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710" y="3171422"/>
            <a:ext cx="3013294" cy="72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79B21A2-3174-47AF-80F4-55E826B16117}"/>
              </a:ext>
            </a:extLst>
          </p:cNvPr>
          <p:cNvSpPr txBox="1"/>
          <p:nvPr/>
        </p:nvSpPr>
        <p:spPr bwMode="auto">
          <a:xfrm>
            <a:off x="6866356" y="5284508"/>
            <a:ext cx="224028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Станция</a:t>
            </a:r>
            <a:r>
              <a:rPr lang="en-US" dirty="0"/>
              <a:t> </a:t>
            </a:r>
            <a:r>
              <a:rPr lang="ru-RU" dirty="0"/>
              <a:t>1-</a:t>
            </a:r>
            <a:r>
              <a:rPr lang="en-US" dirty="0"/>
              <a:t>2</a:t>
            </a:r>
            <a:r>
              <a:rPr lang="ru-RU" dirty="0"/>
              <a:t> «Структурная диагностика (5-40 кэВ)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874664-4D2F-4296-9AC3-39D83B28B74E}"/>
              </a:ext>
            </a:extLst>
          </p:cNvPr>
          <p:cNvSpPr txBox="1"/>
          <p:nvPr/>
        </p:nvSpPr>
        <p:spPr bwMode="auto">
          <a:xfrm>
            <a:off x="303862" y="658388"/>
            <a:ext cx="2633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Станция</a:t>
            </a:r>
            <a:r>
              <a:rPr lang="en-US" dirty="0"/>
              <a:t> </a:t>
            </a:r>
            <a:r>
              <a:rPr lang="ru-RU" dirty="0"/>
              <a:t>1-</a:t>
            </a:r>
            <a:r>
              <a:rPr lang="en-US" dirty="0"/>
              <a:t>4</a:t>
            </a:r>
            <a:endParaRPr lang="ru-RU" dirty="0"/>
          </a:p>
          <a:p>
            <a:pPr>
              <a:defRPr/>
            </a:pPr>
            <a:r>
              <a:rPr lang="ru-RU" dirty="0"/>
              <a:t>«</a:t>
            </a:r>
            <a:r>
              <a:rPr lang="en-US" dirty="0"/>
              <a:t>XAFS</a:t>
            </a:r>
            <a:r>
              <a:rPr lang="ru-RU" dirty="0"/>
              <a:t>-спектроскопия </a:t>
            </a:r>
            <a:br>
              <a:rPr lang="ru-RU" dirty="0"/>
            </a:br>
            <a:r>
              <a:rPr lang="ru-RU" dirty="0"/>
              <a:t>и магнитный дихроизм» </a:t>
            </a:r>
            <a:br>
              <a:rPr lang="ru-RU" dirty="0"/>
            </a:br>
            <a:r>
              <a:rPr lang="ru-RU" dirty="0"/>
              <a:t>(2.5-35 кэВ)</a:t>
            </a:r>
            <a:endParaRPr lang="en-US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A5B5BD8-0967-4454-B22E-B50696EC3D91}"/>
              </a:ext>
            </a:extLst>
          </p:cNvPr>
          <p:cNvSpPr/>
          <p:nvPr/>
        </p:nvSpPr>
        <p:spPr>
          <a:xfrm rot="2438030">
            <a:off x="6266196" y="535589"/>
            <a:ext cx="889135" cy="5562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ая прямоугольная выноска 25">
            <a:extLst>
              <a:ext uri="{FF2B5EF4-FFF2-40B4-BE49-F238E27FC236}">
                <a16:creationId xmlns:a16="http://schemas.microsoft.com/office/drawing/2014/main" id="{5BBDD871-4829-4EE5-993B-532BCAA03397}"/>
              </a:ext>
            </a:extLst>
          </p:cNvPr>
          <p:cNvSpPr/>
          <p:nvPr/>
        </p:nvSpPr>
        <p:spPr>
          <a:xfrm rot="9378264">
            <a:off x="4685968" y="971672"/>
            <a:ext cx="2442712" cy="465137"/>
          </a:xfrm>
          <a:prstGeom prst="wedgeRoundRectCallout">
            <a:avLst>
              <a:gd name="adj1" fmla="val -48933"/>
              <a:gd name="adj2" fmla="val -132549"/>
              <a:gd name="adj3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098467E3-B550-4F30-9BF4-1A5A8BFC4C79}"/>
              </a:ext>
            </a:extLst>
          </p:cNvPr>
          <p:cNvSpPr/>
          <p:nvPr/>
        </p:nvSpPr>
        <p:spPr>
          <a:xfrm rot="2438030">
            <a:off x="2810813" y="5902087"/>
            <a:ext cx="889135" cy="5562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22">
            <a:extLst>
              <a:ext uri="{FF2B5EF4-FFF2-40B4-BE49-F238E27FC236}">
                <a16:creationId xmlns:a16="http://schemas.microsoft.com/office/drawing/2014/main" id="{B2FC53E2-DD09-4E27-A5D4-7DE2609F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08" y="5607349"/>
            <a:ext cx="1999059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кругленная прямоугольная выноска 13">
            <a:extLst>
              <a:ext uri="{FF2B5EF4-FFF2-40B4-BE49-F238E27FC236}">
                <a16:creationId xmlns:a16="http://schemas.microsoft.com/office/drawing/2014/main" id="{6B6CD558-0496-44BC-BF7D-9A946189F672}"/>
              </a:ext>
            </a:extLst>
          </p:cNvPr>
          <p:cNvSpPr/>
          <p:nvPr/>
        </p:nvSpPr>
        <p:spPr>
          <a:xfrm rot="10800000">
            <a:off x="6601012" y="3965166"/>
            <a:ext cx="530690" cy="1168622"/>
          </a:xfrm>
          <a:prstGeom prst="wedgeRoundRectCallout">
            <a:avLst>
              <a:gd name="adj1" fmla="val -245202"/>
              <a:gd name="adj2" fmla="val -65341"/>
              <a:gd name="adj3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4" name="Номер слайда 2">
            <a:extLst>
              <a:ext uri="{FF2B5EF4-FFF2-40B4-BE49-F238E27FC236}">
                <a16:creationId xmlns:a16="http://schemas.microsoft.com/office/drawing/2014/main" id="{AE3682F1-B74A-4A7B-9B22-77B8ED2B7E43}"/>
              </a:ext>
            </a:extLst>
          </p:cNvPr>
          <p:cNvSpPr txBox="1">
            <a:spLocks/>
          </p:cNvSpPr>
          <p:nvPr/>
        </p:nvSpPr>
        <p:spPr>
          <a:xfrm>
            <a:off x="8761750" y="6161478"/>
            <a:ext cx="449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4</a:t>
            </a:fld>
            <a:endParaRPr lang="ru-RU" dirty="0"/>
          </a:p>
        </p:txBody>
      </p:sp>
      <p:pic>
        <p:nvPicPr>
          <p:cNvPr id="34" name="Рисунок 31">
            <a:extLst>
              <a:ext uri="{FF2B5EF4-FFF2-40B4-BE49-F238E27FC236}">
                <a16:creationId xmlns:a16="http://schemas.microsoft.com/office/drawing/2014/main" id="{178C5FB6-57C5-495F-9FD9-3FE9C937D3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189" y="6031268"/>
            <a:ext cx="1036972" cy="7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Заголовок 1">
            <a:extLst>
              <a:ext uri="{FF2B5EF4-FFF2-40B4-BE49-F238E27FC236}">
                <a16:creationId xmlns:a16="http://schemas.microsoft.com/office/drawing/2014/main" id="{F535AE52-8BB5-4561-82C6-BDE01855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65" y="123022"/>
            <a:ext cx="8639123" cy="422794"/>
          </a:xfrm>
        </p:spPr>
        <p:txBody>
          <a:bodyPr/>
          <a:lstStyle/>
          <a:p>
            <a:pPr algn="ctr"/>
            <a:r>
              <a:rPr lang="ru-RU" dirty="0"/>
              <a:t>Станции первой очереди</a:t>
            </a:r>
          </a:p>
        </p:txBody>
      </p:sp>
    </p:spTree>
    <p:extLst>
      <p:ext uri="{BB962C8B-B14F-4D97-AF65-F5344CB8AC3E}">
        <p14:creationId xmlns:p14="http://schemas.microsoft.com/office/powerpoint/2010/main" val="136410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2" y="161398"/>
            <a:ext cx="8193010" cy="405869"/>
          </a:xfrm>
        </p:spPr>
        <p:txBody>
          <a:bodyPr/>
          <a:lstStyle/>
          <a:p>
            <a:pPr algn="ctr"/>
            <a:r>
              <a:rPr lang="ru-RU" sz="2000" dirty="0"/>
              <a:t>Функциональные материалы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5</a:t>
            </a:fld>
            <a:endParaRPr lang="ru-RU" dirty="0"/>
          </a:p>
        </p:txBody>
      </p:sp>
      <p:pic>
        <p:nvPicPr>
          <p:cNvPr id="16" name="Рисунок 1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D864C1B-9CE9-41F3-A5BA-A8E576A23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6" y="45778"/>
            <a:ext cx="1520836" cy="766359"/>
          </a:xfrm>
          <a:prstGeom prst="rect">
            <a:avLst/>
          </a:prstGeom>
        </p:spPr>
      </p:pic>
      <p:pic>
        <p:nvPicPr>
          <p:cNvPr id="17" name="Picture 2" descr="http://interesko.info/ava/wp-content/uploads/akt-karb2.jpg">
            <a:extLst>
              <a:ext uri="{FF2B5EF4-FFF2-40B4-BE49-F238E27FC236}">
                <a16:creationId xmlns:a16="http://schemas.microsoft.com/office/drawing/2014/main" id="{43303E33-AA54-4A36-9169-1A9DAD29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94846"/>
            <a:ext cx="1765416" cy="1274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EC6E1C2-0A11-48C8-9DCA-E808A7BAC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39" y="1721786"/>
            <a:ext cx="1730693" cy="123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19" name="Picture 4" descr="http://lpmmc.grenoble.cnrs.fr/UserFiles/Image/graphite.jpg">
            <a:extLst>
              <a:ext uri="{FF2B5EF4-FFF2-40B4-BE49-F238E27FC236}">
                <a16:creationId xmlns:a16="http://schemas.microsoft.com/office/drawing/2014/main" id="{BE90CC3E-2AA2-44AD-9D57-2E5F270F6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0958" y="1653915"/>
            <a:ext cx="1370462" cy="137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0" name="Picture 8" descr="http://www.fazeful.ru/articles/img/pencil/13.png">
            <a:extLst>
              <a:ext uri="{FF2B5EF4-FFF2-40B4-BE49-F238E27FC236}">
                <a16:creationId xmlns:a16="http://schemas.microsoft.com/office/drawing/2014/main" id="{57DAFF88-4973-4B5C-B115-D5AACAC9A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0190" y="3315867"/>
            <a:ext cx="1574680" cy="1574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1" name="Picture 10" descr="http://prizvanie.com/wp-content/uploads/2011/09/Almaz.jpg">
            <a:extLst>
              <a:ext uri="{FF2B5EF4-FFF2-40B4-BE49-F238E27FC236}">
                <a16:creationId xmlns:a16="http://schemas.microsoft.com/office/drawing/2014/main" id="{FC4C9EA9-DE33-484E-8DAC-BED216F15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8819" y="3357875"/>
            <a:ext cx="1824038" cy="149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2" name="Picture 14" descr="http://i.stack.imgur.com/XGpzf.png">
            <a:extLst>
              <a:ext uri="{FF2B5EF4-FFF2-40B4-BE49-F238E27FC236}">
                <a16:creationId xmlns:a16="http://schemas.microsoft.com/office/drawing/2014/main" id="{E37D8BBF-1DB3-4069-BC5A-3D0748F76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b="774"/>
          <a:stretch/>
        </p:blipFill>
        <p:spPr bwMode="auto">
          <a:xfrm>
            <a:off x="4355976" y="1720335"/>
            <a:ext cx="1507506" cy="1351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3" name="Picture 16" descr="http://ukrainianiphone.com/wp-content/uploads/2013/03/url.jpg">
            <a:extLst>
              <a:ext uri="{FF2B5EF4-FFF2-40B4-BE49-F238E27FC236}">
                <a16:creationId xmlns:a16="http://schemas.microsoft.com/office/drawing/2014/main" id="{C3CF5E92-CDA4-467E-AAD9-3295EA4A7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r="27505"/>
          <a:stretch/>
        </p:blipFill>
        <p:spPr bwMode="auto">
          <a:xfrm>
            <a:off x="6804025" y="1653915"/>
            <a:ext cx="1633003" cy="1351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4" name="TextBox 16">
            <a:extLst>
              <a:ext uri="{FF2B5EF4-FFF2-40B4-BE49-F238E27FC236}">
                <a16:creationId xmlns:a16="http://schemas.microsoft.com/office/drawing/2014/main" id="{EDA2C859-9B89-49B1-9B38-70B7DA765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79" y="1030108"/>
            <a:ext cx="1446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800" dirty="0"/>
              <a:t>Уголь</a:t>
            </a:r>
          </a:p>
        </p:txBody>
      </p:sp>
      <p:pic>
        <p:nvPicPr>
          <p:cNvPr id="25" name="Рисунок 20">
            <a:extLst>
              <a:ext uri="{FF2B5EF4-FFF2-40B4-BE49-F238E27FC236}">
                <a16:creationId xmlns:a16="http://schemas.microsoft.com/office/drawing/2014/main" id="{7F993F7D-63FC-4D19-A0F0-6E69021E5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51" y="3445203"/>
            <a:ext cx="20891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2">
            <a:extLst>
              <a:ext uri="{FF2B5EF4-FFF2-40B4-BE49-F238E27FC236}">
                <a16:creationId xmlns:a16="http://schemas.microsoft.com/office/drawing/2014/main" id="{98417786-92A6-4798-B53B-B3BEB61CE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507" y="1028853"/>
            <a:ext cx="1757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800" dirty="0"/>
              <a:t>Графит</a:t>
            </a: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D3A46BA4-5D5A-4D03-A43D-76030DDF5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622" y="1021147"/>
            <a:ext cx="1446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800" dirty="0"/>
              <a:t>Алмаз</a:t>
            </a: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A9429677-D7A7-41EE-8F77-BA6DC36F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464" y="1000809"/>
            <a:ext cx="157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800" dirty="0"/>
              <a:t>Графен</a:t>
            </a:r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9CEB012D-E92B-441A-ACCD-5B2DDD4A3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4" y="5576444"/>
            <a:ext cx="8988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280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en-US" sz="2400" dirty="0"/>
              <a:t>Структура вещества определяет его свойства (почти всегда!)</a:t>
            </a:r>
          </a:p>
        </p:txBody>
      </p:sp>
    </p:spTree>
    <p:extLst>
      <p:ext uri="{BB962C8B-B14F-4D97-AF65-F5344CB8AC3E}">
        <p14:creationId xmlns:p14="http://schemas.microsoft.com/office/powerpoint/2010/main" val="334001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2" y="161398"/>
            <a:ext cx="8193010" cy="405869"/>
          </a:xfrm>
        </p:spPr>
        <p:txBody>
          <a:bodyPr/>
          <a:lstStyle/>
          <a:p>
            <a:pPr algn="ctr"/>
            <a:r>
              <a:rPr lang="ru-RU" sz="2000" dirty="0"/>
              <a:t>Функциональные материалы – что это такое?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6</a:t>
            </a:fld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5CAB00-82A9-43FA-B3A3-582E12E15C3A}"/>
              </a:ext>
            </a:extLst>
          </p:cNvPr>
          <p:cNvSpPr txBox="1"/>
          <p:nvPr/>
        </p:nvSpPr>
        <p:spPr>
          <a:xfrm>
            <a:off x="667976" y="1348720"/>
            <a:ext cx="1591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Катализаторы</a:t>
            </a:r>
            <a:endParaRPr lang="en-US" dirty="0"/>
          </a:p>
        </p:txBody>
      </p:sp>
      <p:pic>
        <p:nvPicPr>
          <p:cNvPr id="3074" name="Picture 2" descr="ФУНКЦИОНАЛЬНЫЕ МАТЕРИАЛЫ: РАЗРАБОТКА, ИССЛЕДОВАНИЕ, ПРИМЕНЕНИЕ&amp;quot; | Институт  «Умные материалы и технологии»">
            <a:extLst>
              <a:ext uri="{FF2B5EF4-FFF2-40B4-BE49-F238E27FC236}">
                <a16:creationId xmlns:a16="http://schemas.microsoft.com/office/drawing/2014/main" id="{9414C443-7923-439D-9B05-782175DB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813800"/>
            <a:ext cx="2792926" cy="15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76E40D-3DEA-4E81-BA78-55E690AFB82D}"/>
              </a:ext>
            </a:extLst>
          </p:cNvPr>
          <p:cNvSpPr txBox="1"/>
          <p:nvPr/>
        </p:nvSpPr>
        <p:spPr>
          <a:xfrm>
            <a:off x="3575304" y="1364095"/>
            <a:ext cx="2340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Топливные элементы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769825-A6A7-4713-AEB2-65973D2913F8}"/>
              </a:ext>
            </a:extLst>
          </p:cNvPr>
          <p:cNvSpPr txBox="1"/>
          <p:nvPr/>
        </p:nvSpPr>
        <p:spPr>
          <a:xfrm>
            <a:off x="7319289" y="1348720"/>
            <a:ext cx="1353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Батареи</a:t>
            </a:r>
            <a:endParaRPr lang="en-US" dirty="0"/>
          </a:p>
        </p:txBody>
      </p:sp>
      <p:pic>
        <p:nvPicPr>
          <p:cNvPr id="34" name="Picture 6" descr="Батарея (электротехника) — Википедия">
            <a:extLst>
              <a:ext uri="{FF2B5EF4-FFF2-40B4-BE49-F238E27FC236}">
                <a16:creationId xmlns:a16="http://schemas.microsoft.com/office/drawing/2014/main" id="{6F28D303-499E-46F6-BBA5-9FFB43F3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97" y="1813799"/>
            <a:ext cx="2201431" cy="15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Топливные элементы. Вполне реальная альтернатива существующим ТЭС -  Портал-Энерго.ru - энергоэффективность и энергосбережение">
            <a:extLst>
              <a:ext uri="{FF2B5EF4-FFF2-40B4-BE49-F238E27FC236}">
                <a16:creationId xmlns:a16="http://schemas.microsoft.com/office/drawing/2014/main" id="{000D1A52-9121-4904-825A-F98CFD42B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91" y="1794145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Высокотемпературные сверхпроводники могут быть не такими уж странными">
            <a:extLst>
              <a:ext uri="{FF2B5EF4-FFF2-40B4-BE49-F238E27FC236}">
                <a16:creationId xmlns:a16="http://schemas.microsoft.com/office/drawing/2014/main" id="{C7BFBCA5-C43A-45D1-A45E-9E45712C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4249647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09A80E6-1338-4A29-B9E4-65E1E345E903}"/>
              </a:ext>
            </a:extLst>
          </p:cNvPr>
          <p:cNvSpPr txBox="1"/>
          <p:nvPr/>
        </p:nvSpPr>
        <p:spPr>
          <a:xfrm>
            <a:off x="304980" y="3560518"/>
            <a:ext cx="2478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Высокотемпературные сверхпроводники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79A11D-2448-4E03-835D-27E4613D6D1E}"/>
              </a:ext>
            </a:extLst>
          </p:cNvPr>
          <p:cNvSpPr txBox="1"/>
          <p:nvPr/>
        </p:nvSpPr>
        <p:spPr>
          <a:xfrm>
            <a:off x="3730752" y="3790887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«Умные» материалы</a:t>
            </a:r>
            <a:endParaRPr lang="en-US" dirty="0"/>
          </a:p>
        </p:txBody>
      </p:sp>
      <p:pic>
        <p:nvPicPr>
          <p:cNvPr id="3088" name="Picture 16" descr="Intergraph Smart Materials - Управление материально-техническим  обеспечением | Hexagon PPM">
            <a:extLst>
              <a:ext uri="{FF2B5EF4-FFF2-40B4-BE49-F238E27FC236}">
                <a16:creationId xmlns:a16="http://schemas.microsoft.com/office/drawing/2014/main" id="{248906F2-83DE-4EAA-A1D8-EC5AFEBA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90" y="4265559"/>
            <a:ext cx="2867025" cy="15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First artificial enzyme with non-biological catalytic sites created">
            <a:extLst>
              <a:ext uri="{FF2B5EF4-FFF2-40B4-BE49-F238E27FC236}">
                <a16:creationId xmlns:a16="http://schemas.microsoft.com/office/drawing/2014/main" id="{A954B73F-9DAA-4048-AB6F-17FFF90E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97" y="4249647"/>
            <a:ext cx="2201431" cy="14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BC77084-9089-48E9-829A-7C39912A3BFD}"/>
              </a:ext>
            </a:extLst>
          </p:cNvPr>
          <p:cNvSpPr txBox="1"/>
          <p:nvPr/>
        </p:nvSpPr>
        <p:spPr>
          <a:xfrm>
            <a:off x="6697497" y="3782966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Искусственные белки</a:t>
            </a:r>
            <a:endParaRPr lang="en-US" dirty="0"/>
          </a:p>
        </p:txBody>
      </p:sp>
      <p:pic>
        <p:nvPicPr>
          <p:cNvPr id="39" name="Рисунок 3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B3E7638-F199-488B-ABDB-D7E8421101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6" y="45778"/>
            <a:ext cx="1520836" cy="76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6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2" y="161398"/>
            <a:ext cx="8193010" cy="405869"/>
          </a:xfrm>
        </p:spPr>
        <p:txBody>
          <a:bodyPr/>
          <a:lstStyle/>
          <a:p>
            <a:pPr algn="ctr"/>
            <a:r>
              <a:rPr lang="ru-RU" sz="2000" dirty="0"/>
              <a:t>Функциональные материалы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7</a:t>
            </a:fld>
            <a:endParaRPr lang="ru-RU" dirty="0"/>
          </a:p>
        </p:txBody>
      </p:sp>
      <p:pic>
        <p:nvPicPr>
          <p:cNvPr id="16" name="Рисунок 1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D864C1B-9CE9-41F3-A5BA-A8E576A23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6" y="45778"/>
            <a:ext cx="1520836" cy="766359"/>
          </a:xfrm>
          <a:prstGeom prst="rect">
            <a:avLst/>
          </a:prstGeom>
        </p:spPr>
      </p:pic>
      <p:pic>
        <p:nvPicPr>
          <p:cNvPr id="30" name="Picture 2" descr="http://www.sciencepresentationsmadeeasy.com/wp-content/uploads/2015/01/scientist1.jpg">
            <a:extLst>
              <a:ext uri="{FF2B5EF4-FFF2-40B4-BE49-F238E27FC236}">
                <a16:creationId xmlns:a16="http://schemas.microsoft.com/office/drawing/2014/main" id="{C420376F-88F6-4B46-8250-A5BF5BC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5333" r="23714" b="7886"/>
          <a:stretch>
            <a:fillRect/>
          </a:stretch>
        </p:blipFill>
        <p:spPr bwMode="auto">
          <a:xfrm>
            <a:off x="3597275" y="1787525"/>
            <a:ext cx="19494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66B7A52-D8EE-4701-92C5-606C3A219916}"/>
              </a:ext>
            </a:extLst>
          </p:cNvPr>
          <p:cNvSpPr/>
          <p:nvPr/>
        </p:nvSpPr>
        <p:spPr>
          <a:xfrm>
            <a:off x="2741617" y="803805"/>
            <a:ext cx="292099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i="1" dirty="0">
                <a:ln w="0"/>
                <a:solidFill>
                  <a:srgbClr val="FF0000"/>
                </a:solidFill>
              </a:rPr>
              <a:t>Степень окисления?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2B8009E-4B36-4EB7-A752-F5285C2EC008}"/>
              </a:ext>
            </a:extLst>
          </p:cNvPr>
          <p:cNvSpPr/>
          <p:nvPr/>
        </p:nvSpPr>
        <p:spPr>
          <a:xfrm>
            <a:off x="6056313" y="1944591"/>
            <a:ext cx="2455863" cy="8318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i="1" dirty="0">
                <a:ln w="0"/>
                <a:solidFill>
                  <a:srgbClr val="FF0000"/>
                </a:solidFill>
              </a:rPr>
              <a:t>Локальная симметрия?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92DFD72-CA4E-4877-B594-C610FE3582D4}"/>
              </a:ext>
            </a:extLst>
          </p:cNvPr>
          <p:cNvSpPr/>
          <p:nvPr/>
        </p:nvSpPr>
        <p:spPr>
          <a:xfrm>
            <a:off x="472382" y="2003555"/>
            <a:ext cx="2615305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>
                <a:ln w="0"/>
                <a:solidFill>
                  <a:srgbClr val="FF0000"/>
                </a:solidFill>
              </a:rPr>
              <a:t>Координационные числа?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9B92724-E9DE-472D-961F-4A79A0CE0E07}"/>
              </a:ext>
            </a:extLst>
          </p:cNvPr>
          <p:cNvSpPr/>
          <p:nvPr/>
        </p:nvSpPr>
        <p:spPr>
          <a:xfrm>
            <a:off x="812064" y="1404325"/>
            <a:ext cx="2089033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i="1" dirty="0">
                <a:ln w="0"/>
                <a:solidFill>
                  <a:srgbClr val="FF0000"/>
                </a:solidFill>
              </a:rPr>
              <a:t>Длина связей</a:t>
            </a:r>
            <a:r>
              <a:rPr lang="en-US" sz="2400" i="1" dirty="0">
                <a:ln w="0"/>
                <a:solidFill>
                  <a:srgbClr val="FF0000"/>
                </a:solidFill>
              </a:rPr>
              <a:t>?</a:t>
            </a:r>
            <a:endParaRPr lang="ru-RU" sz="2400" i="1" dirty="0">
              <a:ln w="0"/>
              <a:solidFill>
                <a:srgbClr val="FF0000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C868F60-9FC6-45EC-A35C-FF2E10C4F575}"/>
              </a:ext>
            </a:extLst>
          </p:cNvPr>
          <p:cNvSpPr/>
          <p:nvPr/>
        </p:nvSpPr>
        <p:spPr>
          <a:xfrm>
            <a:off x="5702637" y="1283624"/>
            <a:ext cx="3059113" cy="8318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i="1" dirty="0">
                <a:ln w="0"/>
                <a:solidFill>
                  <a:srgbClr val="FF0000"/>
                </a:solidFill>
              </a:rPr>
              <a:t>Углы между связями?</a:t>
            </a:r>
          </a:p>
        </p:txBody>
      </p:sp>
      <p:pic>
        <p:nvPicPr>
          <p:cNvPr id="36" name="Рисунок 10">
            <a:extLst>
              <a:ext uri="{FF2B5EF4-FFF2-40B4-BE49-F238E27FC236}">
                <a16:creationId xmlns:a16="http://schemas.microsoft.com/office/drawing/2014/main" id="{91861DCB-3374-4E1D-8DD9-B75B0C229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928938"/>
            <a:ext cx="9842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C00B8C-4539-4CF9-B5C6-AC3FFA617A9B}"/>
              </a:ext>
            </a:extLst>
          </p:cNvPr>
          <p:cNvSpPr/>
          <p:nvPr/>
        </p:nvSpPr>
        <p:spPr>
          <a:xfrm>
            <a:off x="421534" y="4226307"/>
            <a:ext cx="941283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i="1" dirty="0">
                <a:ln w="0"/>
                <a:solidFill>
                  <a:schemeClr val="accent2"/>
                </a:solidFill>
              </a:rPr>
              <a:t>In situ</a:t>
            </a:r>
            <a:endParaRPr lang="ru-RU" sz="2400" i="1" dirty="0">
              <a:ln w="0"/>
              <a:solidFill>
                <a:schemeClr val="accent2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301BE30-82F2-4E67-ADA7-B94FA525AF4F}"/>
              </a:ext>
            </a:extLst>
          </p:cNvPr>
          <p:cNvSpPr/>
          <p:nvPr/>
        </p:nvSpPr>
        <p:spPr>
          <a:xfrm>
            <a:off x="1538478" y="4940012"/>
            <a:ext cx="1433406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i="1" dirty="0">
                <a:ln w="0"/>
                <a:solidFill>
                  <a:schemeClr val="accent2"/>
                </a:solidFill>
              </a:rPr>
              <a:t>Operando</a:t>
            </a:r>
            <a:endParaRPr lang="ru-RU" sz="2400" i="1" dirty="0">
              <a:ln w="0"/>
              <a:solidFill>
                <a:schemeClr val="accent2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8E1CB36-19E0-4E6A-9DF7-6CD37410D8F4}"/>
              </a:ext>
            </a:extLst>
          </p:cNvPr>
          <p:cNvSpPr/>
          <p:nvPr/>
        </p:nvSpPr>
        <p:spPr>
          <a:xfrm>
            <a:off x="853862" y="5823213"/>
            <a:ext cx="2670346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i="1" dirty="0">
                <a:ln w="0"/>
                <a:solidFill>
                  <a:schemeClr val="accent2"/>
                </a:solidFill>
              </a:rPr>
              <a:t>Реальные образцы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A1C00EE-212F-41A6-829D-3C0BF1F43DFB}"/>
              </a:ext>
            </a:extLst>
          </p:cNvPr>
          <p:cNvSpPr/>
          <p:nvPr/>
        </p:nvSpPr>
        <p:spPr>
          <a:xfrm>
            <a:off x="4182674" y="5573281"/>
            <a:ext cx="4221027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i="1" dirty="0">
                <a:ln w="0"/>
                <a:solidFill>
                  <a:schemeClr val="accent2"/>
                </a:solidFill>
              </a:rPr>
              <a:t>Любое агрегатное состояние</a:t>
            </a:r>
          </a:p>
        </p:txBody>
      </p:sp>
      <p:sp>
        <p:nvSpPr>
          <p:cNvPr id="41" name="Прямоугольник 14">
            <a:extLst>
              <a:ext uri="{FF2B5EF4-FFF2-40B4-BE49-F238E27FC236}">
                <a16:creationId xmlns:a16="http://schemas.microsoft.com/office/drawing/2014/main" id="{7E86B52F-4B92-4061-A60F-2983791FEFAD}"/>
              </a:ext>
            </a:extLst>
          </p:cNvPr>
          <p:cNvSpPr/>
          <p:nvPr/>
        </p:nvSpPr>
        <p:spPr>
          <a:xfrm>
            <a:off x="5876468" y="4188001"/>
            <a:ext cx="2711450" cy="12001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i="1" dirty="0">
                <a:ln w="0"/>
                <a:solidFill>
                  <a:schemeClr val="accent2"/>
                </a:solidFill>
              </a:rPr>
              <a:t>Элемент селективный метод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4AF6130-09C1-4BD7-AC64-541D24FD5AC4}"/>
              </a:ext>
            </a:extLst>
          </p:cNvPr>
          <p:cNvSpPr/>
          <p:nvPr/>
        </p:nvSpPr>
        <p:spPr>
          <a:xfrm>
            <a:off x="472382" y="3030286"/>
            <a:ext cx="2615305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>
                <a:ln w="0"/>
                <a:solidFill>
                  <a:srgbClr val="FF0000"/>
                </a:solidFill>
              </a:rPr>
              <a:t>Поверхностные свойства?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02F8BBB-0BDB-4AB3-957D-67F40CC3D21E}"/>
              </a:ext>
            </a:extLst>
          </p:cNvPr>
          <p:cNvSpPr/>
          <p:nvPr/>
        </p:nvSpPr>
        <p:spPr>
          <a:xfrm>
            <a:off x="5996435" y="3027235"/>
            <a:ext cx="2615305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>
                <a:ln w="0"/>
                <a:solidFill>
                  <a:srgbClr val="FF0000"/>
                </a:solidFill>
              </a:rPr>
              <a:t>Объемные свойства? </a:t>
            </a:r>
          </a:p>
        </p:txBody>
      </p:sp>
    </p:spTree>
    <p:extLst>
      <p:ext uri="{BB962C8B-B14F-4D97-AF65-F5344CB8AC3E}">
        <p14:creationId xmlns:p14="http://schemas.microsoft.com/office/powerpoint/2010/main" val="72783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D6F888-2B4A-40BC-BBA3-43A73FE81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92" b="14105"/>
          <a:stretch/>
        </p:blipFill>
        <p:spPr>
          <a:xfrm>
            <a:off x="557508" y="1447749"/>
            <a:ext cx="8001000" cy="4819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2" y="161398"/>
            <a:ext cx="8193010" cy="405869"/>
          </a:xfrm>
        </p:spPr>
        <p:txBody>
          <a:bodyPr/>
          <a:lstStyle/>
          <a:p>
            <a:pPr algn="ctr"/>
            <a:r>
              <a:rPr lang="ru-RU" sz="2000" dirty="0"/>
              <a:t>Функциональные материалы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8</a:t>
            </a:fld>
            <a:endParaRPr lang="ru-RU" dirty="0"/>
          </a:p>
        </p:txBody>
      </p:sp>
      <p:pic>
        <p:nvPicPr>
          <p:cNvPr id="16" name="Рисунок 1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D864C1B-9CE9-41F3-A5BA-A8E576A23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6" y="45778"/>
            <a:ext cx="1520836" cy="766359"/>
          </a:xfrm>
          <a:prstGeom prst="rect">
            <a:avLst/>
          </a:prstGeom>
        </p:spPr>
      </p:pic>
      <p:sp>
        <p:nvSpPr>
          <p:cNvPr id="19" name="TextBox 22">
            <a:extLst>
              <a:ext uri="{FF2B5EF4-FFF2-40B4-BE49-F238E27FC236}">
                <a16:creationId xmlns:a16="http://schemas.microsoft.com/office/drawing/2014/main" id="{6B8F8388-358C-4036-82A7-0AC496AE9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92" y="79986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dirty="0" err="1"/>
              <a:t>Научнообоснованный</a:t>
            </a:r>
            <a:r>
              <a:rPr lang="ru-RU" altLang="en-US" sz="2400" dirty="0"/>
              <a:t> подход к созданию новых материалов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3DFEE9-BF7F-427E-ADD0-34DE65E7C767}"/>
              </a:ext>
            </a:extLst>
          </p:cNvPr>
          <p:cNvSpPr txBox="1"/>
          <p:nvPr/>
        </p:nvSpPr>
        <p:spPr>
          <a:xfrm>
            <a:off x="5253787" y="1357403"/>
            <a:ext cx="2951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Литий ионная батарея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8C9AD6-1697-499B-BCAD-2D93DED6FC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551" y="1457356"/>
            <a:ext cx="3340282" cy="16892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D178CC-D924-4FDF-8FF1-3EC3902C2BE2}"/>
              </a:ext>
            </a:extLst>
          </p:cNvPr>
          <p:cNvSpPr txBox="1"/>
          <p:nvPr/>
        </p:nvSpPr>
        <p:spPr>
          <a:xfrm>
            <a:off x="810225" y="1457356"/>
            <a:ext cx="2252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400" dirty="0">
                <a:solidFill>
                  <a:schemeClr val="bg1"/>
                </a:solidFill>
              </a:rPr>
              <a:t>СКИФ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863367-E96E-4F86-BA41-9200BB940567}"/>
              </a:ext>
            </a:extLst>
          </p:cNvPr>
          <p:cNvSpPr txBox="1"/>
          <p:nvPr/>
        </p:nvSpPr>
        <p:spPr>
          <a:xfrm>
            <a:off x="789628" y="4986497"/>
            <a:ext cx="2627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1800" dirty="0">
                <a:solidFill>
                  <a:srgbClr val="002060"/>
                </a:solidFill>
              </a:rPr>
              <a:t>Поверхность/интерфейс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9217CB-37FE-4A69-B6CA-7F1C59F21658}"/>
              </a:ext>
            </a:extLst>
          </p:cNvPr>
          <p:cNvSpPr txBox="1"/>
          <p:nvPr/>
        </p:nvSpPr>
        <p:spPr>
          <a:xfrm>
            <a:off x="4043350" y="5012916"/>
            <a:ext cx="1218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1800" dirty="0">
                <a:solidFill>
                  <a:srgbClr val="002060"/>
                </a:solidFill>
              </a:rPr>
              <a:t>Структура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DA5A1-BD7A-42DD-9057-8C1027DDB01A}"/>
              </a:ext>
            </a:extLst>
          </p:cNvPr>
          <p:cNvSpPr txBox="1"/>
          <p:nvPr/>
        </p:nvSpPr>
        <p:spPr>
          <a:xfrm>
            <a:off x="5559185" y="5040919"/>
            <a:ext cx="3210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1800" dirty="0">
                <a:solidFill>
                  <a:srgbClr val="002060"/>
                </a:solidFill>
              </a:rPr>
              <a:t>Морфология/микроструктура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64C6DB71-740A-42AC-BA59-D137348D4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92" y="571088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/>
              <a:t>Комбинация рентгеновских методов в режиме </a:t>
            </a:r>
            <a:r>
              <a:rPr lang="en-US" altLang="en-US" sz="1800" dirty="0"/>
              <a:t>in situ/operando</a:t>
            </a:r>
            <a:r>
              <a:rPr lang="ru-RU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687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2" y="161398"/>
            <a:ext cx="8193010" cy="405869"/>
          </a:xfrm>
        </p:spPr>
        <p:txBody>
          <a:bodyPr/>
          <a:lstStyle/>
          <a:p>
            <a:pPr algn="ctr"/>
            <a:r>
              <a:rPr lang="ru-RU" sz="2000" dirty="0"/>
              <a:t>Осциллирующие реакции – окисление метана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9</a:t>
            </a:fld>
            <a:endParaRPr lang="ru-RU" dirty="0"/>
          </a:p>
        </p:txBody>
      </p:sp>
      <p:pic>
        <p:nvPicPr>
          <p:cNvPr id="16" name="Рисунок 1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D864C1B-9CE9-41F3-A5BA-A8E576A23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6" y="45778"/>
            <a:ext cx="1520836" cy="766359"/>
          </a:xfrm>
          <a:prstGeom prst="rect">
            <a:avLst/>
          </a:prstGeom>
        </p:spPr>
      </p:pic>
      <p:pic>
        <p:nvPicPr>
          <p:cNvPr id="17" name="Picture 4" descr="D:\Work\Lab_papers and conferences\Конференции\2014\Роскатализ\Figures_for_presentation\Figure_CH4 (Oscillation vs pCH4 ).tif">
            <a:extLst>
              <a:ext uri="{FF2B5EF4-FFF2-40B4-BE49-F238E27FC236}">
                <a16:creationId xmlns:a16="http://schemas.microsoft.com/office/drawing/2014/main" id="{9E11090D-81C8-48A0-88C3-D14987E3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" y="567267"/>
            <a:ext cx="9001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985116"/>
      </p:ext>
    </p:extLst>
  </p:cSld>
  <p:clrMapOvr>
    <a:masterClrMapping/>
  </p:clrMapOvr>
</p:sld>
</file>

<file path=ppt/theme/theme1.xml><?xml version="1.0" encoding="utf-8"?>
<a:theme xmlns:a="http://schemas.openxmlformats.org/drawingml/2006/main" name="Catalysis">
  <a:themeElements>
    <a:clrScheme name="Catalysis">
      <a:dk1>
        <a:srgbClr val="085E7F"/>
      </a:dk1>
      <a:lt1>
        <a:sysClr val="window" lastClr="FFFFFF"/>
      </a:lt1>
      <a:dk2>
        <a:srgbClr val="44546A"/>
      </a:dk2>
      <a:lt2>
        <a:srgbClr val="E7E6E6"/>
      </a:lt2>
      <a:accent1>
        <a:srgbClr val="085E7F"/>
      </a:accent1>
      <a:accent2>
        <a:srgbClr val="0184A0"/>
      </a:accent2>
      <a:accent3>
        <a:srgbClr val="A5A5A5"/>
      </a:accent3>
      <a:accent4>
        <a:srgbClr val="871038"/>
      </a:accent4>
      <a:accent5>
        <a:srgbClr val="0B68B5"/>
      </a:accent5>
      <a:accent6>
        <a:srgbClr val="7B7B7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ИК" id="{9B217D49-266C-4E32-99B6-0752048B41B3}" vid="{84BBB568-79E5-47DE-9622-F07541BE44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Презентация-ИК</Template>
  <TotalTime>8109</TotalTime>
  <Words>467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Tahoma</vt:lpstr>
      <vt:lpstr>Times New Roman</vt:lpstr>
      <vt:lpstr>Catalysis</vt:lpstr>
      <vt:lpstr>Комплексное применение синхротронных рентгеновских методов для исследования функциональных материалов: новые возможности ЦКП «СКИФ»</vt:lpstr>
      <vt:lpstr>Общая информация</vt:lpstr>
      <vt:lpstr>Научные задачи</vt:lpstr>
      <vt:lpstr>Станции первой очереди</vt:lpstr>
      <vt:lpstr>Функциональные материалы</vt:lpstr>
      <vt:lpstr>Функциональные материалы – что это такое?</vt:lpstr>
      <vt:lpstr>Функциональные материалы</vt:lpstr>
      <vt:lpstr>Функциональные материалы</vt:lpstr>
      <vt:lpstr>Осциллирующие реакции – окисление метана</vt:lpstr>
      <vt:lpstr>Осциллирующие реакции – окисление метана (in situ РФА)</vt:lpstr>
      <vt:lpstr>Глобальные вызовы</vt:lpstr>
      <vt:lpstr>Спасибо за внимание</vt:lpstr>
      <vt:lpstr>!Функциональные материалы</vt:lpstr>
      <vt:lpstr>Осциллирующие реакции – окисление пропана</vt:lpstr>
      <vt:lpstr>Осциллирующие реакции – окисление пропана (in situ РФЭС)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Saraev</dc:creator>
  <cp:lastModifiedBy>Andrey Saraev</cp:lastModifiedBy>
  <cp:revision>212</cp:revision>
  <dcterms:created xsi:type="dcterms:W3CDTF">2018-04-03T09:03:28Z</dcterms:created>
  <dcterms:modified xsi:type="dcterms:W3CDTF">2021-10-13T16:25:53Z</dcterms:modified>
</cp:coreProperties>
</file>