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75" r:id="rId2"/>
    <p:sldId id="284" r:id="rId3"/>
    <p:sldId id="298" r:id="rId4"/>
    <p:sldId id="285" r:id="rId5"/>
    <p:sldId id="286" r:id="rId6"/>
    <p:sldId id="287" r:id="rId7"/>
    <p:sldId id="293" r:id="rId8"/>
    <p:sldId id="294" r:id="rId9"/>
    <p:sldId id="290" r:id="rId10"/>
    <p:sldId id="291" r:id="rId11"/>
    <p:sldId id="282" r:id="rId12"/>
    <p:sldId id="292" r:id="rId13"/>
    <p:sldId id="297" r:id="rId14"/>
    <p:sldId id="295" r:id="rId15"/>
    <p:sldId id="278" r:id="rId16"/>
    <p:sldId id="279" r:id="rId17"/>
    <p:sldId id="280" r:id="rId18"/>
    <p:sldId id="281" r:id="rId19"/>
    <p:sldId id="283" r:id="rId20"/>
    <p:sldId id="277" r:id="rId21"/>
  </p:sldIdLst>
  <p:sldSz cx="9144000" cy="5143500" type="screen16x9"/>
  <p:notesSz cx="6797675" cy="9928225"/>
  <p:embeddedFontLst>
    <p:embeddedFont>
      <p:font typeface="Proxima Nova" panose="020B06040202020202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entury Gothic" panose="020B0502020202020204" pitchFamily="34" charset="0"/>
      <p:regular r:id="rId31"/>
      <p:bold r:id="rId32"/>
      <p:italic r:id="rId33"/>
      <p:boldItalic r:id="rId34"/>
    </p:embeddedFont>
    <p:embeddedFont>
      <p:font typeface="Arial Narrow" panose="020B060602020203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2CB"/>
    <a:srgbClr val="CCDED9"/>
    <a:srgbClr val="99BDB4"/>
    <a:srgbClr val="CCE9AD"/>
    <a:srgbClr val="5F9385"/>
    <a:srgbClr val="85DFFF"/>
    <a:srgbClr val="1C67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5240" autoAdjust="0"/>
  </p:normalViewPr>
  <p:slideViewPr>
    <p:cSldViewPr>
      <p:cViewPr varScale="1">
        <p:scale>
          <a:sx n="148" d="100"/>
          <a:sy n="148" d="100"/>
        </p:scale>
        <p:origin x="45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A1E7D7-4E8F-4774-97D9-CF1AE05D3420}" type="doc">
      <dgm:prSet loTypeId="urn:microsoft.com/office/officeart/2005/8/layout/cycle1" loCatId="cycl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959627DC-E518-4DA7-8574-C2B121E0174D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EA07F41D-C034-47BB-B0F9-AC301AFF1A7D}" type="parTrans" cxnId="{92E010ED-B698-43C3-923A-6C4ACCA795E4}">
      <dgm:prSet/>
      <dgm:spPr/>
      <dgm:t>
        <a:bodyPr/>
        <a:lstStyle/>
        <a:p>
          <a:endParaRPr lang="ru-RU"/>
        </a:p>
      </dgm:t>
    </dgm:pt>
    <dgm:pt modelId="{0CDFD5F0-0EE0-4091-AC47-BDBA1326CE8A}" type="sibTrans" cxnId="{92E010ED-B698-43C3-923A-6C4ACCA795E4}">
      <dgm:prSet/>
      <dgm:spPr/>
      <dgm:t>
        <a:bodyPr/>
        <a:lstStyle/>
        <a:p>
          <a:endParaRPr lang="ru-RU"/>
        </a:p>
      </dgm:t>
    </dgm:pt>
    <dgm:pt modelId="{DFAAB22B-48E5-459D-9005-0429C1486394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2D77CF77-9DE2-4B9C-9A14-D47CC0B7133B}" type="parTrans" cxnId="{D037BECB-9A6B-4C8D-AB19-D0C50FF06D75}">
      <dgm:prSet/>
      <dgm:spPr/>
      <dgm:t>
        <a:bodyPr/>
        <a:lstStyle/>
        <a:p>
          <a:endParaRPr lang="ru-RU"/>
        </a:p>
      </dgm:t>
    </dgm:pt>
    <dgm:pt modelId="{9E7EF6A8-09B7-4817-A182-31D21B8D7CC6}" type="sibTrans" cxnId="{D037BECB-9A6B-4C8D-AB19-D0C50FF06D75}">
      <dgm:prSet/>
      <dgm:spPr/>
      <dgm:t>
        <a:bodyPr/>
        <a:lstStyle/>
        <a:p>
          <a:endParaRPr lang="ru-RU"/>
        </a:p>
      </dgm:t>
    </dgm:pt>
    <dgm:pt modelId="{C2A93CC6-5E80-42AC-A5A7-C132C84E2F5E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926D169F-2109-428E-B12F-2C76E7FAAB3D}" type="parTrans" cxnId="{92B46A2B-9F8F-4524-8693-AC066C8D3580}">
      <dgm:prSet/>
      <dgm:spPr/>
      <dgm:t>
        <a:bodyPr/>
        <a:lstStyle/>
        <a:p>
          <a:endParaRPr lang="ru-RU"/>
        </a:p>
      </dgm:t>
    </dgm:pt>
    <dgm:pt modelId="{8F296F15-2134-41C3-8919-BD60F8312D01}" type="sibTrans" cxnId="{92B46A2B-9F8F-4524-8693-AC066C8D3580}">
      <dgm:prSet/>
      <dgm:spPr/>
      <dgm:t>
        <a:bodyPr/>
        <a:lstStyle/>
        <a:p>
          <a:endParaRPr lang="ru-RU"/>
        </a:p>
      </dgm:t>
    </dgm:pt>
    <dgm:pt modelId="{95D448C1-C385-4CDB-89D9-9BCDC3162B3C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7253C264-26D4-40B0-9EC6-9A1EC34EE54D}" type="parTrans" cxnId="{0C9A3257-A0F7-4EC8-B9D3-6F60DA5872C0}">
      <dgm:prSet/>
      <dgm:spPr/>
      <dgm:t>
        <a:bodyPr/>
        <a:lstStyle/>
        <a:p>
          <a:endParaRPr lang="ru-RU"/>
        </a:p>
      </dgm:t>
    </dgm:pt>
    <dgm:pt modelId="{F71EAA74-A5E4-44A1-87DE-182E717795C2}" type="sibTrans" cxnId="{0C9A3257-A0F7-4EC8-B9D3-6F60DA5872C0}">
      <dgm:prSet/>
      <dgm:spPr/>
      <dgm:t>
        <a:bodyPr/>
        <a:lstStyle/>
        <a:p>
          <a:endParaRPr lang="ru-RU"/>
        </a:p>
      </dgm:t>
    </dgm:pt>
    <dgm:pt modelId="{978ADD59-581A-4C49-9A40-C0A15B6053E5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61037AFB-B3C7-41B0-BB81-1243D97D5EE5}" type="parTrans" cxnId="{3D336588-9E42-4AA7-B6AE-515A35B42F34}">
      <dgm:prSet/>
      <dgm:spPr/>
      <dgm:t>
        <a:bodyPr/>
        <a:lstStyle/>
        <a:p>
          <a:endParaRPr lang="ru-RU"/>
        </a:p>
      </dgm:t>
    </dgm:pt>
    <dgm:pt modelId="{45253ADC-0957-467F-845D-A8F883B0EDAC}" type="sibTrans" cxnId="{3D336588-9E42-4AA7-B6AE-515A35B42F34}">
      <dgm:prSet/>
      <dgm:spPr/>
      <dgm:t>
        <a:bodyPr/>
        <a:lstStyle/>
        <a:p>
          <a:endParaRPr lang="ru-RU"/>
        </a:p>
      </dgm:t>
    </dgm:pt>
    <dgm:pt modelId="{61F76289-DA65-48AA-B1FE-742DFB48CC6D}" type="pres">
      <dgm:prSet presAssocID="{ECA1E7D7-4E8F-4774-97D9-CF1AE05D342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31D5F5-36D9-40A6-9854-F124E8601F3A}" type="pres">
      <dgm:prSet presAssocID="{959627DC-E518-4DA7-8574-C2B121E0174D}" presName="dummy" presStyleCnt="0"/>
      <dgm:spPr/>
      <dgm:t>
        <a:bodyPr/>
        <a:lstStyle/>
        <a:p>
          <a:endParaRPr lang="ru-RU"/>
        </a:p>
      </dgm:t>
    </dgm:pt>
    <dgm:pt modelId="{3818EA73-0089-444A-B433-83BF4CF07D03}" type="pres">
      <dgm:prSet presAssocID="{959627DC-E518-4DA7-8574-C2B121E0174D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526AA-C90C-4433-B31E-6ABA2EE2FBD2}" type="pres">
      <dgm:prSet presAssocID="{0CDFD5F0-0EE0-4091-AC47-BDBA1326CE8A}" presName="sibTrans" presStyleLbl="node1" presStyleIdx="0" presStyleCnt="5"/>
      <dgm:spPr/>
      <dgm:t>
        <a:bodyPr/>
        <a:lstStyle/>
        <a:p>
          <a:endParaRPr lang="ru-RU"/>
        </a:p>
      </dgm:t>
    </dgm:pt>
    <dgm:pt modelId="{B84A8164-5673-4F04-B362-E1956CE3763B}" type="pres">
      <dgm:prSet presAssocID="{DFAAB22B-48E5-459D-9005-0429C1486394}" presName="dummy" presStyleCnt="0"/>
      <dgm:spPr/>
      <dgm:t>
        <a:bodyPr/>
        <a:lstStyle/>
        <a:p>
          <a:endParaRPr lang="ru-RU"/>
        </a:p>
      </dgm:t>
    </dgm:pt>
    <dgm:pt modelId="{DE13AE54-48BA-4245-852C-A2881E762647}" type="pres">
      <dgm:prSet presAssocID="{DFAAB22B-48E5-459D-9005-0429C1486394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F1E339-39F5-4DEA-8D16-5F7EA16CF12A}" type="pres">
      <dgm:prSet presAssocID="{9E7EF6A8-09B7-4817-A182-31D21B8D7CC6}" presName="sibTrans" presStyleLbl="node1" presStyleIdx="1" presStyleCnt="5"/>
      <dgm:spPr/>
      <dgm:t>
        <a:bodyPr/>
        <a:lstStyle/>
        <a:p>
          <a:endParaRPr lang="ru-RU"/>
        </a:p>
      </dgm:t>
    </dgm:pt>
    <dgm:pt modelId="{33F05E27-06D3-4F31-ACF9-A3894EEE03C0}" type="pres">
      <dgm:prSet presAssocID="{C2A93CC6-5E80-42AC-A5A7-C132C84E2F5E}" presName="dummy" presStyleCnt="0"/>
      <dgm:spPr/>
      <dgm:t>
        <a:bodyPr/>
        <a:lstStyle/>
        <a:p>
          <a:endParaRPr lang="ru-RU"/>
        </a:p>
      </dgm:t>
    </dgm:pt>
    <dgm:pt modelId="{A08DBE98-45D3-48D1-AD85-669605FF863F}" type="pres">
      <dgm:prSet presAssocID="{C2A93CC6-5E80-42AC-A5A7-C132C84E2F5E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5C626-F8F8-4567-9B4A-9BE8E14E1FF4}" type="pres">
      <dgm:prSet presAssocID="{8F296F15-2134-41C3-8919-BD60F8312D01}" presName="sibTrans" presStyleLbl="node1" presStyleIdx="2" presStyleCnt="5"/>
      <dgm:spPr/>
      <dgm:t>
        <a:bodyPr/>
        <a:lstStyle/>
        <a:p>
          <a:endParaRPr lang="ru-RU"/>
        </a:p>
      </dgm:t>
    </dgm:pt>
    <dgm:pt modelId="{32234B56-C1C5-4D12-A8C3-680CA5FC3042}" type="pres">
      <dgm:prSet presAssocID="{95D448C1-C385-4CDB-89D9-9BCDC3162B3C}" presName="dummy" presStyleCnt="0"/>
      <dgm:spPr/>
      <dgm:t>
        <a:bodyPr/>
        <a:lstStyle/>
        <a:p>
          <a:endParaRPr lang="ru-RU"/>
        </a:p>
      </dgm:t>
    </dgm:pt>
    <dgm:pt modelId="{78FCE6BC-247B-4DF8-BCF0-E2972C6FD370}" type="pres">
      <dgm:prSet presAssocID="{95D448C1-C385-4CDB-89D9-9BCDC3162B3C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B2E00-BF37-4973-B0C8-5F462374E177}" type="pres">
      <dgm:prSet presAssocID="{F71EAA74-A5E4-44A1-87DE-182E717795C2}" presName="sibTrans" presStyleLbl="node1" presStyleIdx="3" presStyleCnt="5"/>
      <dgm:spPr/>
      <dgm:t>
        <a:bodyPr/>
        <a:lstStyle/>
        <a:p>
          <a:endParaRPr lang="ru-RU"/>
        </a:p>
      </dgm:t>
    </dgm:pt>
    <dgm:pt modelId="{FDC79781-6291-4099-980F-03D1B1C4EE6E}" type="pres">
      <dgm:prSet presAssocID="{978ADD59-581A-4C49-9A40-C0A15B6053E5}" presName="dummy" presStyleCnt="0"/>
      <dgm:spPr/>
      <dgm:t>
        <a:bodyPr/>
        <a:lstStyle/>
        <a:p>
          <a:endParaRPr lang="ru-RU"/>
        </a:p>
      </dgm:t>
    </dgm:pt>
    <dgm:pt modelId="{B01F072C-2A23-42EC-9F6E-90F4968091D2}" type="pres">
      <dgm:prSet presAssocID="{978ADD59-581A-4C49-9A40-C0A15B6053E5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45806-4ACE-4F7F-8128-D51B44A63F6F}" type="pres">
      <dgm:prSet presAssocID="{45253ADC-0957-467F-845D-A8F883B0EDAC}" presName="sibTrans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19ACA886-FAD6-485D-AF3C-8C9B48DC491A}" type="presOf" srcId="{ECA1E7D7-4E8F-4774-97D9-CF1AE05D3420}" destId="{61F76289-DA65-48AA-B1FE-742DFB48CC6D}" srcOrd="0" destOrd="0" presId="urn:microsoft.com/office/officeart/2005/8/layout/cycle1"/>
    <dgm:cxn modelId="{09DD2A7B-772F-413A-AEBF-B5D41F4BA4E2}" type="presOf" srcId="{DFAAB22B-48E5-459D-9005-0429C1486394}" destId="{DE13AE54-48BA-4245-852C-A2881E762647}" srcOrd="0" destOrd="0" presId="urn:microsoft.com/office/officeart/2005/8/layout/cycle1"/>
    <dgm:cxn modelId="{B417780F-0733-4F02-A932-B9277A9CAFAC}" type="presOf" srcId="{45253ADC-0957-467F-845D-A8F883B0EDAC}" destId="{C7645806-4ACE-4F7F-8128-D51B44A63F6F}" srcOrd="0" destOrd="0" presId="urn:microsoft.com/office/officeart/2005/8/layout/cycle1"/>
    <dgm:cxn modelId="{3D336588-9E42-4AA7-B6AE-515A35B42F34}" srcId="{ECA1E7D7-4E8F-4774-97D9-CF1AE05D3420}" destId="{978ADD59-581A-4C49-9A40-C0A15B6053E5}" srcOrd="4" destOrd="0" parTransId="{61037AFB-B3C7-41B0-BB81-1243D97D5EE5}" sibTransId="{45253ADC-0957-467F-845D-A8F883B0EDAC}"/>
    <dgm:cxn modelId="{B3B1BFEC-6724-49F2-9575-C343E88D0C81}" type="presOf" srcId="{F71EAA74-A5E4-44A1-87DE-182E717795C2}" destId="{688B2E00-BF37-4973-B0C8-5F462374E177}" srcOrd="0" destOrd="0" presId="urn:microsoft.com/office/officeart/2005/8/layout/cycle1"/>
    <dgm:cxn modelId="{0C9A3257-A0F7-4EC8-B9D3-6F60DA5872C0}" srcId="{ECA1E7D7-4E8F-4774-97D9-CF1AE05D3420}" destId="{95D448C1-C385-4CDB-89D9-9BCDC3162B3C}" srcOrd="3" destOrd="0" parTransId="{7253C264-26D4-40B0-9EC6-9A1EC34EE54D}" sibTransId="{F71EAA74-A5E4-44A1-87DE-182E717795C2}"/>
    <dgm:cxn modelId="{537B5CFF-DC51-4C3E-B5F2-5DB2BF2EFF81}" type="presOf" srcId="{0CDFD5F0-0EE0-4091-AC47-BDBA1326CE8A}" destId="{B38526AA-C90C-4433-B31E-6ABA2EE2FBD2}" srcOrd="0" destOrd="0" presId="urn:microsoft.com/office/officeart/2005/8/layout/cycle1"/>
    <dgm:cxn modelId="{66FF16F0-57F8-49A8-810C-084C05B5A2DF}" type="presOf" srcId="{95D448C1-C385-4CDB-89D9-9BCDC3162B3C}" destId="{78FCE6BC-247B-4DF8-BCF0-E2972C6FD370}" srcOrd="0" destOrd="0" presId="urn:microsoft.com/office/officeart/2005/8/layout/cycle1"/>
    <dgm:cxn modelId="{AA6328B1-F6DC-47E7-916C-2A57618DC6AB}" type="presOf" srcId="{8F296F15-2134-41C3-8919-BD60F8312D01}" destId="{B2F5C626-F8F8-4567-9B4A-9BE8E14E1FF4}" srcOrd="0" destOrd="0" presId="urn:microsoft.com/office/officeart/2005/8/layout/cycle1"/>
    <dgm:cxn modelId="{D037BECB-9A6B-4C8D-AB19-D0C50FF06D75}" srcId="{ECA1E7D7-4E8F-4774-97D9-CF1AE05D3420}" destId="{DFAAB22B-48E5-459D-9005-0429C1486394}" srcOrd="1" destOrd="0" parTransId="{2D77CF77-9DE2-4B9C-9A14-D47CC0B7133B}" sibTransId="{9E7EF6A8-09B7-4817-A182-31D21B8D7CC6}"/>
    <dgm:cxn modelId="{02D572A1-086E-49A8-B9EC-958799C8580D}" type="presOf" srcId="{C2A93CC6-5E80-42AC-A5A7-C132C84E2F5E}" destId="{A08DBE98-45D3-48D1-AD85-669605FF863F}" srcOrd="0" destOrd="0" presId="urn:microsoft.com/office/officeart/2005/8/layout/cycle1"/>
    <dgm:cxn modelId="{92B46A2B-9F8F-4524-8693-AC066C8D3580}" srcId="{ECA1E7D7-4E8F-4774-97D9-CF1AE05D3420}" destId="{C2A93CC6-5E80-42AC-A5A7-C132C84E2F5E}" srcOrd="2" destOrd="0" parTransId="{926D169F-2109-428E-B12F-2C76E7FAAB3D}" sibTransId="{8F296F15-2134-41C3-8919-BD60F8312D01}"/>
    <dgm:cxn modelId="{36789B4A-A6B5-447F-ABC0-F192AEDA492A}" type="presOf" srcId="{959627DC-E518-4DA7-8574-C2B121E0174D}" destId="{3818EA73-0089-444A-B433-83BF4CF07D03}" srcOrd="0" destOrd="0" presId="urn:microsoft.com/office/officeart/2005/8/layout/cycle1"/>
    <dgm:cxn modelId="{888C46E4-DBE8-42A1-85DB-1FACD67278BB}" type="presOf" srcId="{978ADD59-581A-4C49-9A40-C0A15B6053E5}" destId="{B01F072C-2A23-42EC-9F6E-90F4968091D2}" srcOrd="0" destOrd="0" presId="urn:microsoft.com/office/officeart/2005/8/layout/cycle1"/>
    <dgm:cxn modelId="{78A8C7B2-ED1E-46AA-A2AF-82B762BD18F5}" type="presOf" srcId="{9E7EF6A8-09B7-4817-A182-31D21B8D7CC6}" destId="{3FF1E339-39F5-4DEA-8D16-5F7EA16CF12A}" srcOrd="0" destOrd="0" presId="urn:microsoft.com/office/officeart/2005/8/layout/cycle1"/>
    <dgm:cxn modelId="{92E010ED-B698-43C3-923A-6C4ACCA795E4}" srcId="{ECA1E7D7-4E8F-4774-97D9-CF1AE05D3420}" destId="{959627DC-E518-4DA7-8574-C2B121E0174D}" srcOrd="0" destOrd="0" parTransId="{EA07F41D-C034-47BB-B0F9-AC301AFF1A7D}" sibTransId="{0CDFD5F0-0EE0-4091-AC47-BDBA1326CE8A}"/>
    <dgm:cxn modelId="{A005361C-370E-49E9-9BFE-5EDBB8F5F15A}" type="presParOf" srcId="{61F76289-DA65-48AA-B1FE-742DFB48CC6D}" destId="{8131D5F5-36D9-40A6-9854-F124E8601F3A}" srcOrd="0" destOrd="0" presId="urn:microsoft.com/office/officeart/2005/8/layout/cycle1"/>
    <dgm:cxn modelId="{795DC557-54C7-4EA7-BC96-E6FB1C62D3DA}" type="presParOf" srcId="{61F76289-DA65-48AA-B1FE-742DFB48CC6D}" destId="{3818EA73-0089-444A-B433-83BF4CF07D03}" srcOrd="1" destOrd="0" presId="urn:microsoft.com/office/officeart/2005/8/layout/cycle1"/>
    <dgm:cxn modelId="{34E33395-C65A-4E94-B389-7662F1A81960}" type="presParOf" srcId="{61F76289-DA65-48AA-B1FE-742DFB48CC6D}" destId="{B38526AA-C90C-4433-B31E-6ABA2EE2FBD2}" srcOrd="2" destOrd="0" presId="urn:microsoft.com/office/officeart/2005/8/layout/cycle1"/>
    <dgm:cxn modelId="{1B618C1B-A313-448E-B324-E6A691955FD2}" type="presParOf" srcId="{61F76289-DA65-48AA-B1FE-742DFB48CC6D}" destId="{B84A8164-5673-4F04-B362-E1956CE3763B}" srcOrd="3" destOrd="0" presId="urn:microsoft.com/office/officeart/2005/8/layout/cycle1"/>
    <dgm:cxn modelId="{63AADECB-DB9B-4A92-B1FB-FD760434D701}" type="presParOf" srcId="{61F76289-DA65-48AA-B1FE-742DFB48CC6D}" destId="{DE13AE54-48BA-4245-852C-A2881E762647}" srcOrd="4" destOrd="0" presId="urn:microsoft.com/office/officeart/2005/8/layout/cycle1"/>
    <dgm:cxn modelId="{CFB88C95-CF6B-46F7-979D-A4F25C27E10E}" type="presParOf" srcId="{61F76289-DA65-48AA-B1FE-742DFB48CC6D}" destId="{3FF1E339-39F5-4DEA-8D16-5F7EA16CF12A}" srcOrd="5" destOrd="0" presId="urn:microsoft.com/office/officeart/2005/8/layout/cycle1"/>
    <dgm:cxn modelId="{5EE52425-F8ED-47E5-BF4D-AEA87509CF3B}" type="presParOf" srcId="{61F76289-DA65-48AA-B1FE-742DFB48CC6D}" destId="{33F05E27-06D3-4F31-ACF9-A3894EEE03C0}" srcOrd="6" destOrd="0" presId="urn:microsoft.com/office/officeart/2005/8/layout/cycle1"/>
    <dgm:cxn modelId="{B20B809E-A253-450A-8F9D-D31F7CCCF060}" type="presParOf" srcId="{61F76289-DA65-48AA-B1FE-742DFB48CC6D}" destId="{A08DBE98-45D3-48D1-AD85-669605FF863F}" srcOrd="7" destOrd="0" presId="urn:microsoft.com/office/officeart/2005/8/layout/cycle1"/>
    <dgm:cxn modelId="{DF45B2A0-C632-4E1B-B352-B47C820D2FB9}" type="presParOf" srcId="{61F76289-DA65-48AA-B1FE-742DFB48CC6D}" destId="{B2F5C626-F8F8-4567-9B4A-9BE8E14E1FF4}" srcOrd="8" destOrd="0" presId="urn:microsoft.com/office/officeart/2005/8/layout/cycle1"/>
    <dgm:cxn modelId="{B01842D9-4AFA-4FE6-930D-1E557DB8E55E}" type="presParOf" srcId="{61F76289-DA65-48AA-B1FE-742DFB48CC6D}" destId="{32234B56-C1C5-4D12-A8C3-680CA5FC3042}" srcOrd="9" destOrd="0" presId="urn:microsoft.com/office/officeart/2005/8/layout/cycle1"/>
    <dgm:cxn modelId="{C6EE0DEC-43BF-4072-A65A-4232B19EBC3C}" type="presParOf" srcId="{61F76289-DA65-48AA-B1FE-742DFB48CC6D}" destId="{78FCE6BC-247B-4DF8-BCF0-E2972C6FD370}" srcOrd="10" destOrd="0" presId="urn:microsoft.com/office/officeart/2005/8/layout/cycle1"/>
    <dgm:cxn modelId="{E52C61B3-2620-44B9-931A-8E23BA5DA858}" type="presParOf" srcId="{61F76289-DA65-48AA-B1FE-742DFB48CC6D}" destId="{688B2E00-BF37-4973-B0C8-5F462374E177}" srcOrd="11" destOrd="0" presId="urn:microsoft.com/office/officeart/2005/8/layout/cycle1"/>
    <dgm:cxn modelId="{2B910879-2D9A-4E9F-A34A-C834378E1A89}" type="presParOf" srcId="{61F76289-DA65-48AA-B1FE-742DFB48CC6D}" destId="{FDC79781-6291-4099-980F-03D1B1C4EE6E}" srcOrd="12" destOrd="0" presId="urn:microsoft.com/office/officeart/2005/8/layout/cycle1"/>
    <dgm:cxn modelId="{C9F53D4D-A283-4A93-9D08-257ADD9DD80D}" type="presParOf" srcId="{61F76289-DA65-48AA-B1FE-742DFB48CC6D}" destId="{B01F072C-2A23-42EC-9F6E-90F4968091D2}" srcOrd="13" destOrd="0" presId="urn:microsoft.com/office/officeart/2005/8/layout/cycle1"/>
    <dgm:cxn modelId="{2EA04640-4CDB-41E1-97C7-33C099893C67}" type="presParOf" srcId="{61F76289-DA65-48AA-B1FE-742DFB48CC6D}" destId="{C7645806-4ACE-4F7F-8128-D51B44A63F6F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A1E7D7-4E8F-4774-97D9-CF1AE05D3420}" type="doc">
      <dgm:prSet loTypeId="urn:microsoft.com/office/officeart/2005/8/layout/cycle1" loCatId="cycl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959627DC-E518-4DA7-8574-C2B121E0174D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EA07F41D-C034-47BB-B0F9-AC301AFF1A7D}" type="parTrans" cxnId="{92E010ED-B698-43C3-923A-6C4ACCA795E4}">
      <dgm:prSet/>
      <dgm:spPr/>
      <dgm:t>
        <a:bodyPr/>
        <a:lstStyle/>
        <a:p>
          <a:endParaRPr lang="ru-RU"/>
        </a:p>
      </dgm:t>
    </dgm:pt>
    <dgm:pt modelId="{0CDFD5F0-0EE0-4091-AC47-BDBA1326CE8A}" type="sibTrans" cxnId="{92E010ED-B698-43C3-923A-6C4ACCA795E4}">
      <dgm:prSet/>
      <dgm:spPr/>
      <dgm:t>
        <a:bodyPr/>
        <a:lstStyle/>
        <a:p>
          <a:endParaRPr lang="ru-RU"/>
        </a:p>
      </dgm:t>
    </dgm:pt>
    <dgm:pt modelId="{DFAAB22B-48E5-459D-9005-0429C1486394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2D77CF77-9DE2-4B9C-9A14-D47CC0B7133B}" type="parTrans" cxnId="{D037BECB-9A6B-4C8D-AB19-D0C50FF06D75}">
      <dgm:prSet/>
      <dgm:spPr/>
      <dgm:t>
        <a:bodyPr/>
        <a:lstStyle/>
        <a:p>
          <a:endParaRPr lang="ru-RU"/>
        </a:p>
      </dgm:t>
    </dgm:pt>
    <dgm:pt modelId="{9E7EF6A8-09B7-4817-A182-31D21B8D7CC6}" type="sibTrans" cxnId="{D037BECB-9A6B-4C8D-AB19-D0C50FF06D75}">
      <dgm:prSet/>
      <dgm:spPr/>
      <dgm:t>
        <a:bodyPr/>
        <a:lstStyle/>
        <a:p>
          <a:endParaRPr lang="ru-RU"/>
        </a:p>
      </dgm:t>
    </dgm:pt>
    <dgm:pt modelId="{C2A93CC6-5E80-42AC-A5A7-C132C84E2F5E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926D169F-2109-428E-B12F-2C76E7FAAB3D}" type="parTrans" cxnId="{92B46A2B-9F8F-4524-8693-AC066C8D3580}">
      <dgm:prSet/>
      <dgm:spPr/>
      <dgm:t>
        <a:bodyPr/>
        <a:lstStyle/>
        <a:p>
          <a:endParaRPr lang="ru-RU"/>
        </a:p>
      </dgm:t>
    </dgm:pt>
    <dgm:pt modelId="{8F296F15-2134-41C3-8919-BD60F8312D01}" type="sibTrans" cxnId="{92B46A2B-9F8F-4524-8693-AC066C8D3580}">
      <dgm:prSet/>
      <dgm:spPr/>
      <dgm:t>
        <a:bodyPr/>
        <a:lstStyle/>
        <a:p>
          <a:endParaRPr lang="ru-RU"/>
        </a:p>
      </dgm:t>
    </dgm:pt>
    <dgm:pt modelId="{95D448C1-C385-4CDB-89D9-9BCDC3162B3C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7253C264-26D4-40B0-9EC6-9A1EC34EE54D}" type="parTrans" cxnId="{0C9A3257-A0F7-4EC8-B9D3-6F60DA5872C0}">
      <dgm:prSet/>
      <dgm:spPr/>
      <dgm:t>
        <a:bodyPr/>
        <a:lstStyle/>
        <a:p>
          <a:endParaRPr lang="ru-RU"/>
        </a:p>
      </dgm:t>
    </dgm:pt>
    <dgm:pt modelId="{F71EAA74-A5E4-44A1-87DE-182E717795C2}" type="sibTrans" cxnId="{0C9A3257-A0F7-4EC8-B9D3-6F60DA5872C0}">
      <dgm:prSet/>
      <dgm:spPr/>
      <dgm:t>
        <a:bodyPr/>
        <a:lstStyle/>
        <a:p>
          <a:endParaRPr lang="ru-RU"/>
        </a:p>
      </dgm:t>
    </dgm:pt>
    <dgm:pt modelId="{978ADD59-581A-4C49-9A40-C0A15B6053E5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61037AFB-B3C7-41B0-BB81-1243D97D5EE5}" type="parTrans" cxnId="{3D336588-9E42-4AA7-B6AE-515A35B42F34}">
      <dgm:prSet/>
      <dgm:spPr/>
      <dgm:t>
        <a:bodyPr/>
        <a:lstStyle/>
        <a:p>
          <a:endParaRPr lang="ru-RU"/>
        </a:p>
      </dgm:t>
    </dgm:pt>
    <dgm:pt modelId="{45253ADC-0957-467F-845D-A8F883B0EDAC}" type="sibTrans" cxnId="{3D336588-9E42-4AA7-B6AE-515A35B42F34}">
      <dgm:prSet/>
      <dgm:spPr/>
      <dgm:t>
        <a:bodyPr/>
        <a:lstStyle/>
        <a:p>
          <a:endParaRPr lang="ru-RU"/>
        </a:p>
      </dgm:t>
    </dgm:pt>
    <dgm:pt modelId="{61F76289-DA65-48AA-B1FE-742DFB48CC6D}" type="pres">
      <dgm:prSet presAssocID="{ECA1E7D7-4E8F-4774-97D9-CF1AE05D342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31D5F5-36D9-40A6-9854-F124E8601F3A}" type="pres">
      <dgm:prSet presAssocID="{959627DC-E518-4DA7-8574-C2B121E0174D}" presName="dummy" presStyleCnt="0"/>
      <dgm:spPr/>
      <dgm:t>
        <a:bodyPr/>
        <a:lstStyle/>
        <a:p>
          <a:endParaRPr lang="ru-RU"/>
        </a:p>
      </dgm:t>
    </dgm:pt>
    <dgm:pt modelId="{3818EA73-0089-444A-B433-83BF4CF07D03}" type="pres">
      <dgm:prSet presAssocID="{959627DC-E518-4DA7-8574-C2B121E0174D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526AA-C90C-4433-B31E-6ABA2EE2FBD2}" type="pres">
      <dgm:prSet presAssocID="{0CDFD5F0-0EE0-4091-AC47-BDBA1326CE8A}" presName="sibTrans" presStyleLbl="node1" presStyleIdx="0" presStyleCnt="5"/>
      <dgm:spPr/>
      <dgm:t>
        <a:bodyPr/>
        <a:lstStyle/>
        <a:p>
          <a:endParaRPr lang="ru-RU"/>
        </a:p>
      </dgm:t>
    </dgm:pt>
    <dgm:pt modelId="{B84A8164-5673-4F04-B362-E1956CE3763B}" type="pres">
      <dgm:prSet presAssocID="{DFAAB22B-48E5-459D-9005-0429C1486394}" presName="dummy" presStyleCnt="0"/>
      <dgm:spPr/>
      <dgm:t>
        <a:bodyPr/>
        <a:lstStyle/>
        <a:p>
          <a:endParaRPr lang="ru-RU"/>
        </a:p>
      </dgm:t>
    </dgm:pt>
    <dgm:pt modelId="{DE13AE54-48BA-4245-852C-A2881E762647}" type="pres">
      <dgm:prSet presAssocID="{DFAAB22B-48E5-459D-9005-0429C1486394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F1E339-39F5-4DEA-8D16-5F7EA16CF12A}" type="pres">
      <dgm:prSet presAssocID="{9E7EF6A8-09B7-4817-A182-31D21B8D7CC6}" presName="sibTrans" presStyleLbl="node1" presStyleIdx="1" presStyleCnt="5"/>
      <dgm:spPr/>
      <dgm:t>
        <a:bodyPr/>
        <a:lstStyle/>
        <a:p>
          <a:endParaRPr lang="ru-RU"/>
        </a:p>
      </dgm:t>
    </dgm:pt>
    <dgm:pt modelId="{33F05E27-06D3-4F31-ACF9-A3894EEE03C0}" type="pres">
      <dgm:prSet presAssocID="{C2A93CC6-5E80-42AC-A5A7-C132C84E2F5E}" presName="dummy" presStyleCnt="0"/>
      <dgm:spPr/>
      <dgm:t>
        <a:bodyPr/>
        <a:lstStyle/>
        <a:p>
          <a:endParaRPr lang="ru-RU"/>
        </a:p>
      </dgm:t>
    </dgm:pt>
    <dgm:pt modelId="{A08DBE98-45D3-48D1-AD85-669605FF863F}" type="pres">
      <dgm:prSet presAssocID="{C2A93CC6-5E80-42AC-A5A7-C132C84E2F5E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5C626-F8F8-4567-9B4A-9BE8E14E1FF4}" type="pres">
      <dgm:prSet presAssocID="{8F296F15-2134-41C3-8919-BD60F8312D01}" presName="sibTrans" presStyleLbl="node1" presStyleIdx="2" presStyleCnt="5"/>
      <dgm:spPr/>
      <dgm:t>
        <a:bodyPr/>
        <a:lstStyle/>
        <a:p>
          <a:endParaRPr lang="ru-RU"/>
        </a:p>
      </dgm:t>
    </dgm:pt>
    <dgm:pt modelId="{32234B56-C1C5-4D12-A8C3-680CA5FC3042}" type="pres">
      <dgm:prSet presAssocID="{95D448C1-C385-4CDB-89D9-9BCDC3162B3C}" presName="dummy" presStyleCnt="0"/>
      <dgm:spPr/>
      <dgm:t>
        <a:bodyPr/>
        <a:lstStyle/>
        <a:p>
          <a:endParaRPr lang="ru-RU"/>
        </a:p>
      </dgm:t>
    </dgm:pt>
    <dgm:pt modelId="{78FCE6BC-247B-4DF8-BCF0-E2972C6FD370}" type="pres">
      <dgm:prSet presAssocID="{95D448C1-C385-4CDB-89D9-9BCDC3162B3C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B2E00-BF37-4973-B0C8-5F462374E177}" type="pres">
      <dgm:prSet presAssocID="{F71EAA74-A5E4-44A1-87DE-182E717795C2}" presName="sibTrans" presStyleLbl="node1" presStyleIdx="3" presStyleCnt="5"/>
      <dgm:spPr/>
      <dgm:t>
        <a:bodyPr/>
        <a:lstStyle/>
        <a:p>
          <a:endParaRPr lang="ru-RU"/>
        </a:p>
      </dgm:t>
    </dgm:pt>
    <dgm:pt modelId="{FDC79781-6291-4099-980F-03D1B1C4EE6E}" type="pres">
      <dgm:prSet presAssocID="{978ADD59-581A-4C49-9A40-C0A15B6053E5}" presName="dummy" presStyleCnt="0"/>
      <dgm:spPr/>
      <dgm:t>
        <a:bodyPr/>
        <a:lstStyle/>
        <a:p>
          <a:endParaRPr lang="ru-RU"/>
        </a:p>
      </dgm:t>
    </dgm:pt>
    <dgm:pt modelId="{B01F072C-2A23-42EC-9F6E-90F4968091D2}" type="pres">
      <dgm:prSet presAssocID="{978ADD59-581A-4C49-9A40-C0A15B6053E5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45806-4ACE-4F7F-8128-D51B44A63F6F}" type="pres">
      <dgm:prSet presAssocID="{45253ADC-0957-467F-845D-A8F883B0EDAC}" presName="sibTrans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19ACA886-FAD6-485D-AF3C-8C9B48DC491A}" type="presOf" srcId="{ECA1E7D7-4E8F-4774-97D9-CF1AE05D3420}" destId="{61F76289-DA65-48AA-B1FE-742DFB48CC6D}" srcOrd="0" destOrd="0" presId="urn:microsoft.com/office/officeart/2005/8/layout/cycle1"/>
    <dgm:cxn modelId="{09DD2A7B-772F-413A-AEBF-B5D41F4BA4E2}" type="presOf" srcId="{DFAAB22B-48E5-459D-9005-0429C1486394}" destId="{DE13AE54-48BA-4245-852C-A2881E762647}" srcOrd="0" destOrd="0" presId="urn:microsoft.com/office/officeart/2005/8/layout/cycle1"/>
    <dgm:cxn modelId="{B417780F-0733-4F02-A932-B9277A9CAFAC}" type="presOf" srcId="{45253ADC-0957-467F-845D-A8F883B0EDAC}" destId="{C7645806-4ACE-4F7F-8128-D51B44A63F6F}" srcOrd="0" destOrd="0" presId="urn:microsoft.com/office/officeart/2005/8/layout/cycle1"/>
    <dgm:cxn modelId="{3D336588-9E42-4AA7-B6AE-515A35B42F34}" srcId="{ECA1E7D7-4E8F-4774-97D9-CF1AE05D3420}" destId="{978ADD59-581A-4C49-9A40-C0A15B6053E5}" srcOrd="4" destOrd="0" parTransId="{61037AFB-B3C7-41B0-BB81-1243D97D5EE5}" sibTransId="{45253ADC-0957-467F-845D-A8F883B0EDAC}"/>
    <dgm:cxn modelId="{B3B1BFEC-6724-49F2-9575-C343E88D0C81}" type="presOf" srcId="{F71EAA74-A5E4-44A1-87DE-182E717795C2}" destId="{688B2E00-BF37-4973-B0C8-5F462374E177}" srcOrd="0" destOrd="0" presId="urn:microsoft.com/office/officeart/2005/8/layout/cycle1"/>
    <dgm:cxn modelId="{0C9A3257-A0F7-4EC8-B9D3-6F60DA5872C0}" srcId="{ECA1E7D7-4E8F-4774-97D9-CF1AE05D3420}" destId="{95D448C1-C385-4CDB-89D9-9BCDC3162B3C}" srcOrd="3" destOrd="0" parTransId="{7253C264-26D4-40B0-9EC6-9A1EC34EE54D}" sibTransId="{F71EAA74-A5E4-44A1-87DE-182E717795C2}"/>
    <dgm:cxn modelId="{537B5CFF-DC51-4C3E-B5F2-5DB2BF2EFF81}" type="presOf" srcId="{0CDFD5F0-0EE0-4091-AC47-BDBA1326CE8A}" destId="{B38526AA-C90C-4433-B31E-6ABA2EE2FBD2}" srcOrd="0" destOrd="0" presId="urn:microsoft.com/office/officeart/2005/8/layout/cycle1"/>
    <dgm:cxn modelId="{66FF16F0-57F8-49A8-810C-084C05B5A2DF}" type="presOf" srcId="{95D448C1-C385-4CDB-89D9-9BCDC3162B3C}" destId="{78FCE6BC-247B-4DF8-BCF0-E2972C6FD370}" srcOrd="0" destOrd="0" presId="urn:microsoft.com/office/officeart/2005/8/layout/cycle1"/>
    <dgm:cxn modelId="{AA6328B1-F6DC-47E7-916C-2A57618DC6AB}" type="presOf" srcId="{8F296F15-2134-41C3-8919-BD60F8312D01}" destId="{B2F5C626-F8F8-4567-9B4A-9BE8E14E1FF4}" srcOrd="0" destOrd="0" presId="urn:microsoft.com/office/officeart/2005/8/layout/cycle1"/>
    <dgm:cxn modelId="{D037BECB-9A6B-4C8D-AB19-D0C50FF06D75}" srcId="{ECA1E7D7-4E8F-4774-97D9-CF1AE05D3420}" destId="{DFAAB22B-48E5-459D-9005-0429C1486394}" srcOrd="1" destOrd="0" parTransId="{2D77CF77-9DE2-4B9C-9A14-D47CC0B7133B}" sibTransId="{9E7EF6A8-09B7-4817-A182-31D21B8D7CC6}"/>
    <dgm:cxn modelId="{02D572A1-086E-49A8-B9EC-958799C8580D}" type="presOf" srcId="{C2A93CC6-5E80-42AC-A5A7-C132C84E2F5E}" destId="{A08DBE98-45D3-48D1-AD85-669605FF863F}" srcOrd="0" destOrd="0" presId="urn:microsoft.com/office/officeart/2005/8/layout/cycle1"/>
    <dgm:cxn modelId="{92B46A2B-9F8F-4524-8693-AC066C8D3580}" srcId="{ECA1E7D7-4E8F-4774-97D9-CF1AE05D3420}" destId="{C2A93CC6-5E80-42AC-A5A7-C132C84E2F5E}" srcOrd="2" destOrd="0" parTransId="{926D169F-2109-428E-B12F-2C76E7FAAB3D}" sibTransId="{8F296F15-2134-41C3-8919-BD60F8312D01}"/>
    <dgm:cxn modelId="{36789B4A-A6B5-447F-ABC0-F192AEDA492A}" type="presOf" srcId="{959627DC-E518-4DA7-8574-C2B121E0174D}" destId="{3818EA73-0089-444A-B433-83BF4CF07D03}" srcOrd="0" destOrd="0" presId="urn:microsoft.com/office/officeart/2005/8/layout/cycle1"/>
    <dgm:cxn modelId="{888C46E4-DBE8-42A1-85DB-1FACD67278BB}" type="presOf" srcId="{978ADD59-581A-4C49-9A40-C0A15B6053E5}" destId="{B01F072C-2A23-42EC-9F6E-90F4968091D2}" srcOrd="0" destOrd="0" presId="urn:microsoft.com/office/officeart/2005/8/layout/cycle1"/>
    <dgm:cxn modelId="{78A8C7B2-ED1E-46AA-A2AF-82B762BD18F5}" type="presOf" srcId="{9E7EF6A8-09B7-4817-A182-31D21B8D7CC6}" destId="{3FF1E339-39F5-4DEA-8D16-5F7EA16CF12A}" srcOrd="0" destOrd="0" presId="urn:microsoft.com/office/officeart/2005/8/layout/cycle1"/>
    <dgm:cxn modelId="{92E010ED-B698-43C3-923A-6C4ACCA795E4}" srcId="{ECA1E7D7-4E8F-4774-97D9-CF1AE05D3420}" destId="{959627DC-E518-4DA7-8574-C2B121E0174D}" srcOrd="0" destOrd="0" parTransId="{EA07F41D-C034-47BB-B0F9-AC301AFF1A7D}" sibTransId="{0CDFD5F0-0EE0-4091-AC47-BDBA1326CE8A}"/>
    <dgm:cxn modelId="{A005361C-370E-49E9-9BFE-5EDBB8F5F15A}" type="presParOf" srcId="{61F76289-DA65-48AA-B1FE-742DFB48CC6D}" destId="{8131D5F5-36D9-40A6-9854-F124E8601F3A}" srcOrd="0" destOrd="0" presId="urn:microsoft.com/office/officeart/2005/8/layout/cycle1"/>
    <dgm:cxn modelId="{795DC557-54C7-4EA7-BC96-E6FB1C62D3DA}" type="presParOf" srcId="{61F76289-DA65-48AA-B1FE-742DFB48CC6D}" destId="{3818EA73-0089-444A-B433-83BF4CF07D03}" srcOrd="1" destOrd="0" presId="urn:microsoft.com/office/officeart/2005/8/layout/cycle1"/>
    <dgm:cxn modelId="{34E33395-C65A-4E94-B389-7662F1A81960}" type="presParOf" srcId="{61F76289-DA65-48AA-B1FE-742DFB48CC6D}" destId="{B38526AA-C90C-4433-B31E-6ABA2EE2FBD2}" srcOrd="2" destOrd="0" presId="urn:microsoft.com/office/officeart/2005/8/layout/cycle1"/>
    <dgm:cxn modelId="{1B618C1B-A313-448E-B324-E6A691955FD2}" type="presParOf" srcId="{61F76289-DA65-48AA-B1FE-742DFB48CC6D}" destId="{B84A8164-5673-4F04-B362-E1956CE3763B}" srcOrd="3" destOrd="0" presId="urn:microsoft.com/office/officeart/2005/8/layout/cycle1"/>
    <dgm:cxn modelId="{63AADECB-DB9B-4A92-B1FB-FD760434D701}" type="presParOf" srcId="{61F76289-DA65-48AA-B1FE-742DFB48CC6D}" destId="{DE13AE54-48BA-4245-852C-A2881E762647}" srcOrd="4" destOrd="0" presId="urn:microsoft.com/office/officeart/2005/8/layout/cycle1"/>
    <dgm:cxn modelId="{CFB88C95-CF6B-46F7-979D-A4F25C27E10E}" type="presParOf" srcId="{61F76289-DA65-48AA-B1FE-742DFB48CC6D}" destId="{3FF1E339-39F5-4DEA-8D16-5F7EA16CF12A}" srcOrd="5" destOrd="0" presId="urn:microsoft.com/office/officeart/2005/8/layout/cycle1"/>
    <dgm:cxn modelId="{5EE52425-F8ED-47E5-BF4D-AEA87509CF3B}" type="presParOf" srcId="{61F76289-DA65-48AA-B1FE-742DFB48CC6D}" destId="{33F05E27-06D3-4F31-ACF9-A3894EEE03C0}" srcOrd="6" destOrd="0" presId="urn:microsoft.com/office/officeart/2005/8/layout/cycle1"/>
    <dgm:cxn modelId="{B20B809E-A253-450A-8F9D-D31F7CCCF060}" type="presParOf" srcId="{61F76289-DA65-48AA-B1FE-742DFB48CC6D}" destId="{A08DBE98-45D3-48D1-AD85-669605FF863F}" srcOrd="7" destOrd="0" presId="urn:microsoft.com/office/officeart/2005/8/layout/cycle1"/>
    <dgm:cxn modelId="{DF45B2A0-C632-4E1B-B352-B47C820D2FB9}" type="presParOf" srcId="{61F76289-DA65-48AA-B1FE-742DFB48CC6D}" destId="{B2F5C626-F8F8-4567-9B4A-9BE8E14E1FF4}" srcOrd="8" destOrd="0" presId="urn:microsoft.com/office/officeart/2005/8/layout/cycle1"/>
    <dgm:cxn modelId="{B01842D9-4AFA-4FE6-930D-1E557DB8E55E}" type="presParOf" srcId="{61F76289-DA65-48AA-B1FE-742DFB48CC6D}" destId="{32234B56-C1C5-4D12-A8C3-680CA5FC3042}" srcOrd="9" destOrd="0" presId="urn:microsoft.com/office/officeart/2005/8/layout/cycle1"/>
    <dgm:cxn modelId="{C6EE0DEC-43BF-4072-A65A-4232B19EBC3C}" type="presParOf" srcId="{61F76289-DA65-48AA-B1FE-742DFB48CC6D}" destId="{78FCE6BC-247B-4DF8-BCF0-E2972C6FD370}" srcOrd="10" destOrd="0" presId="urn:microsoft.com/office/officeart/2005/8/layout/cycle1"/>
    <dgm:cxn modelId="{E52C61B3-2620-44B9-931A-8E23BA5DA858}" type="presParOf" srcId="{61F76289-DA65-48AA-B1FE-742DFB48CC6D}" destId="{688B2E00-BF37-4973-B0C8-5F462374E177}" srcOrd="11" destOrd="0" presId="urn:microsoft.com/office/officeart/2005/8/layout/cycle1"/>
    <dgm:cxn modelId="{2B910879-2D9A-4E9F-A34A-C834378E1A89}" type="presParOf" srcId="{61F76289-DA65-48AA-B1FE-742DFB48CC6D}" destId="{FDC79781-6291-4099-980F-03D1B1C4EE6E}" srcOrd="12" destOrd="0" presId="urn:microsoft.com/office/officeart/2005/8/layout/cycle1"/>
    <dgm:cxn modelId="{C9F53D4D-A283-4A93-9D08-257ADD9DD80D}" type="presParOf" srcId="{61F76289-DA65-48AA-B1FE-742DFB48CC6D}" destId="{B01F072C-2A23-42EC-9F6E-90F4968091D2}" srcOrd="13" destOrd="0" presId="urn:microsoft.com/office/officeart/2005/8/layout/cycle1"/>
    <dgm:cxn modelId="{2EA04640-4CDB-41E1-97C7-33C099893C67}" type="presParOf" srcId="{61F76289-DA65-48AA-B1FE-742DFB48CC6D}" destId="{C7645806-4ACE-4F7F-8128-D51B44A63F6F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8EA73-0089-444A-B433-83BF4CF07D03}">
      <dsp:nvSpPr>
        <dsp:cNvPr id="0" name=""/>
        <dsp:cNvSpPr/>
      </dsp:nvSpPr>
      <dsp:spPr>
        <a:xfrm>
          <a:off x="2209783" y="16907"/>
          <a:ext cx="572806" cy="572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 </a:t>
          </a:r>
          <a:endParaRPr lang="ru-RU" sz="3600" kern="1200" dirty="0"/>
        </a:p>
      </dsp:txBody>
      <dsp:txXfrm>
        <a:off x="2209783" y="16907"/>
        <a:ext cx="572806" cy="572806"/>
      </dsp:txXfrm>
    </dsp:sp>
    <dsp:sp modelId="{B38526AA-C90C-4433-B31E-6ABA2EE2FBD2}">
      <dsp:nvSpPr>
        <dsp:cNvPr id="0" name=""/>
        <dsp:cNvSpPr/>
      </dsp:nvSpPr>
      <dsp:spPr>
        <a:xfrm>
          <a:off x="861466" y="231"/>
          <a:ext cx="2148710" cy="2148710"/>
        </a:xfrm>
        <a:prstGeom prst="circularArrow">
          <a:avLst>
            <a:gd name="adj1" fmla="val 5198"/>
            <a:gd name="adj2" fmla="val 335781"/>
            <a:gd name="adj3" fmla="val 21293782"/>
            <a:gd name="adj4" fmla="val 19765766"/>
            <a:gd name="adj5" fmla="val 606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3AE54-48BA-4245-852C-A2881E762647}">
      <dsp:nvSpPr>
        <dsp:cNvPr id="0" name=""/>
        <dsp:cNvSpPr/>
      </dsp:nvSpPr>
      <dsp:spPr>
        <a:xfrm>
          <a:off x="2556107" y="1082785"/>
          <a:ext cx="572806" cy="572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 </a:t>
          </a:r>
          <a:endParaRPr lang="ru-RU" sz="3600" kern="1200" dirty="0"/>
        </a:p>
      </dsp:txBody>
      <dsp:txXfrm>
        <a:off x="2556107" y="1082785"/>
        <a:ext cx="572806" cy="572806"/>
      </dsp:txXfrm>
    </dsp:sp>
    <dsp:sp modelId="{3FF1E339-39F5-4DEA-8D16-5F7EA16CF12A}">
      <dsp:nvSpPr>
        <dsp:cNvPr id="0" name=""/>
        <dsp:cNvSpPr/>
      </dsp:nvSpPr>
      <dsp:spPr>
        <a:xfrm>
          <a:off x="861466" y="231"/>
          <a:ext cx="2148710" cy="2148710"/>
        </a:xfrm>
        <a:prstGeom prst="circularArrow">
          <a:avLst>
            <a:gd name="adj1" fmla="val 5198"/>
            <a:gd name="adj2" fmla="val 335781"/>
            <a:gd name="adj3" fmla="val 4015257"/>
            <a:gd name="adj4" fmla="val 2252919"/>
            <a:gd name="adj5" fmla="val 606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DBE98-45D3-48D1-AD85-669605FF863F}">
      <dsp:nvSpPr>
        <dsp:cNvPr id="0" name=""/>
        <dsp:cNvSpPr/>
      </dsp:nvSpPr>
      <dsp:spPr>
        <a:xfrm>
          <a:off x="1649418" y="1741533"/>
          <a:ext cx="572806" cy="572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 </a:t>
          </a:r>
          <a:endParaRPr lang="ru-RU" sz="3600" kern="1200" dirty="0"/>
        </a:p>
      </dsp:txBody>
      <dsp:txXfrm>
        <a:off x="1649418" y="1741533"/>
        <a:ext cx="572806" cy="572806"/>
      </dsp:txXfrm>
    </dsp:sp>
    <dsp:sp modelId="{B2F5C626-F8F8-4567-9B4A-9BE8E14E1FF4}">
      <dsp:nvSpPr>
        <dsp:cNvPr id="0" name=""/>
        <dsp:cNvSpPr/>
      </dsp:nvSpPr>
      <dsp:spPr>
        <a:xfrm>
          <a:off x="861466" y="231"/>
          <a:ext cx="2148710" cy="2148710"/>
        </a:xfrm>
        <a:prstGeom prst="circularArrow">
          <a:avLst>
            <a:gd name="adj1" fmla="val 5198"/>
            <a:gd name="adj2" fmla="val 335781"/>
            <a:gd name="adj3" fmla="val 8211301"/>
            <a:gd name="adj4" fmla="val 6448962"/>
            <a:gd name="adj5" fmla="val 606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CE6BC-247B-4DF8-BCF0-E2972C6FD370}">
      <dsp:nvSpPr>
        <dsp:cNvPr id="0" name=""/>
        <dsp:cNvSpPr/>
      </dsp:nvSpPr>
      <dsp:spPr>
        <a:xfrm>
          <a:off x="742728" y="1082785"/>
          <a:ext cx="572806" cy="572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 </a:t>
          </a:r>
          <a:endParaRPr lang="ru-RU" sz="3600" kern="1200" dirty="0"/>
        </a:p>
      </dsp:txBody>
      <dsp:txXfrm>
        <a:off x="742728" y="1082785"/>
        <a:ext cx="572806" cy="572806"/>
      </dsp:txXfrm>
    </dsp:sp>
    <dsp:sp modelId="{688B2E00-BF37-4973-B0C8-5F462374E177}">
      <dsp:nvSpPr>
        <dsp:cNvPr id="0" name=""/>
        <dsp:cNvSpPr/>
      </dsp:nvSpPr>
      <dsp:spPr>
        <a:xfrm>
          <a:off x="861466" y="231"/>
          <a:ext cx="2148710" cy="2148710"/>
        </a:xfrm>
        <a:prstGeom prst="circularArrow">
          <a:avLst>
            <a:gd name="adj1" fmla="val 5198"/>
            <a:gd name="adj2" fmla="val 335781"/>
            <a:gd name="adj3" fmla="val 12298453"/>
            <a:gd name="adj4" fmla="val 10770438"/>
            <a:gd name="adj5" fmla="val 606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F072C-2A23-42EC-9F6E-90F4968091D2}">
      <dsp:nvSpPr>
        <dsp:cNvPr id="0" name=""/>
        <dsp:cNvSpPr/>
      </dsp:nvSpPr>
      <dsp:spPr>
        <a:xfrm>
          <a:off x="1089053" y="16907"/>
          <a:ext cx="572806" cy="572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 </a:t>
          </a:r>
          <a:endParaRPr lang="ru-RU" sz="3600" kern="1200" dirty="0"/>
        </a:p>
      </dsp:txBody>
      <dsp:txXfrm>
        <a:off x="1089053" y="16907"/>
        <a:ext cx="572806" cy="572806"/>
      </dsp:txXfrm>
    </dsp:sp>
    <dsp:sp modelId="{C7645806-4ACE-4F7F-8128-D51B44A63F6F}">
      <dsp:nvSpPr>
        <dsp:cNvPr id="0" name=""/>
        <dsp:cNvSpPr/>
      </dsp:nvSpPr>
      <dsp:spPr>
        <a:xfrm>
          <a:off x="861466" y="231"/>
          <a:ext cx="2148710" cy="2148710"/>
        </a:xfrm>
        <a:prstGeom prst="circularArrow">
          <a:avLst>
            <a:gd name="adj1" fmla="val 5198"/>
            <a:gd name="adj2" fmla="val 335781"/>
            <a:gd name="adj3" fmla="val 16866244"/>
            <a:gd name="adj4" fmla="val 15197975"/>
            <a:gd name="adj5" fmla="val 606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8EA73-0089-444A-B433-83BF4CF07D03}">
      <dsp:nvSpPr>
        <dsp:cNvPr id="0" name=""/>
        <dsp:cNvSpPr/>
      </dsp:nvSpPr>
      <dsp:spPr>
        <a:xfrm>
          <a:off x="2209783" y="16907"/>
          <a:ext cx="572806" cy="572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 </a:t>
          </a:r>
          <a:endParaRPr lang="ru-RU" sz="3600" kern="1200" dirty="0"/>
        </a:p>
      </dsp:txBody>
      <dsp:txXfrm>
        <a:off x="2209783" y="16907"/>
        <a:ext cx="572806" cy="572806"/>
      </dsp:txXfrm>
    </dsp:sp>
    <dsp:sp modelId="{B38526AA-C90C-4433-B31E-6ABA2EE2FBD2}">
      <dsp:nvSpPr>
        <dsp:cNvPr id="0" name=""/>
        <dsp:cNvSpPr/>
      </dsp:nvSpPr>
      <dsp:spPr>
        <a:xfrm>
          <a:off x="861466" y="231"/>
          <a:ext cx="2148710" cy="2148710"/>
        </a:xfrm>
        <a:prstGeom prst="circularArrow">
          <a:avLst>
            <a:gd name="adj1" fmla="val 5198"/>
            <a:gd name="adj2" fmla="val 335781"/>
            <a:gd name="adj3" fmla="val 21293782"/>
            <a:gd name="adj4" fmla="val 19765766"/>
            <a:gd name="adj5" fmla="val 606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3AE54-48BA-4245-852C-A2881E762647}">
      <dsp:nvSpPr>
        <dsp:cNvPr id="0" name=""/>
        <dsp:cNvSpPr/>
      </dsp:nvSpPr>
      <dsp:spPr>
        <a:xfrm>
          <a:off x="2556107" y="1082785"/>
          <a:ext cx="572806" cy="572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 </a:t>
          </a:r>
          <a:endParaRPr lang="ru-RU" sz="3600" kern="1200" dirty="0"/>
        </a:p>
      </dsp:txBody>
      <dsp:txXfrm>
        <a:off x="2556107" y="1082785"/>
        <a:ext cx="572806" cy="572806"/>
      </dsp:txXfrm>
    </dsp:sp>
    <dsp:sp modelId="{3FF1E339-39F5-4DEA-8D16-5F7EA16CF12A}">
      <dsp:nvSpPr>
        <dsp:cNvPr id="0" name=""/>
        <dsp:cNvSpPr/>
      </dsp:nvSpPr>
      <dsp:spPr>
        <a:xfrm>
          <a:off x="861466" y="231"/>
          <a:ext cx="2148710" cy="2148710"/>
        </a:xfrm>
        <a:prstGeom prst="circularArrow">
          <a:avLst>
            <a:gd name="adj1" fmla="val 5198"/>
            <a:gd name="adj2" fmla="val 335781"/>
            <a:gd name="adj3" fmla="val 4015257"/>
            <a:gd name="adj4" fmla="val 2252919"/>
            <a:gd name="adj5" fmla="val 606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DBE98-45D3-48D1-AD85-669605FF863F}">
      <dsp:nvSpPr>
        <dsp:cNvPr id="0" name=""/>
        <dsp:cNvSpPr/>
      </dsp:nvSpPr>
      <dsp:spPr>
        <a:xfrm>
          <a:off x="1649418" y="1741533"/>
          <a:ext cx="572806" cy="572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 </a:t>
          </a:r>
          <a:endParaRPr lang="ru-RU" sz="3600" kern="1200" dirty="0"/>
        </a:p>
      </dsp:txBody>
      <dsp:txXfrm>
        <a:off x="1649418" y="1741533"/>
        <a:ext cx="572806" cy="572806"/>
      </dsp:txXfrm>
    </dsp:sp>
    <dsp:sp modelId="{B2F5C626-F8F8-4567-9B4A-9BE8E14E1FF4}">
      <dsp:nvSpPr>
        <dsp:cNvPr id="0" name=""/>
        <dsp:cNvSpPr/>
      </dsp:nvSpPr>
      <dsp:spPr>
        <a:xfrm>
          <a:off x="861466" y="231"/>
          <a:ext cx="2148710" cy="2148710"/>
        </a:xfrm>
        <a:prstGeom prst="circularArrow">
          <a:avLst>
            <a:gd name="adj1" fmla="val 5198"/>
            <a:gd name="adj2" fmla="val 335781"/>
            <a:gd name="adj3" fmla="val 8211301"/>
            <a:gd name="adj4" fmla="val 6448962"/>
            <a:gd name="adj5" fmla="val 606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CE6BC-247B-4DF8-BCF0-E2972C6FD370}">
      <dsp:nvSpPr>
        <dsp:cNvPr id="0" name=""/>
        <dsp:cNvSpPr/>
      </dsp:nvSpPr>
      <dsp:spPr>
        <a:xfrm>
          <a:off x="742728" y="1082785"/>
          <a:ext cx="572806" cy="572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 </a:t>
          </a:r>
          <a:endParaRPr lang="ru-RU" sz="3600" kern="1200" dirty="0"/>
        </a:p>
      </dsp:txBody>
      <dsp:txXfrm>
        <a:off x="742728" y="1082785"/>
        <a:ext cx="572806" cy="572806"/>
      </dsp:txXfrm>
    </dsp:sp>
    <dsp:sp modelId="{688B2E00-BF37-4973-B0C8-5F462374E177}">
      <dsp:nvSpPr>
        <dsp:cNvPr id="0" name=""/>
        <dsp:cNvSpPr/>
      </dsp:nvSpPr>
      <dsp:spPr>
        <a:xfrm>
          <a:off x="861466" y="231"/>
          <a:ext cx="2148710" cy="2148710"/>
        </a:xfrm>
        <a:prstGeom prst="circularArrow">
          <a:avLst>
            <a:gd name="adj1" fmla="val 5198"/>
            <a:gd name="adj2" fmla="val 335781"/>
            <a:gd name="adj3" fmla="val 12298453"/>
            <a:gd name="adj4" fmla="val 10770438"/>
            <a:gd name="adj5" fmla="val 606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F072C-2A23-42EC-9F6E-90F4968091D2}">
      <dsp:nvSpPr>
        <dsp:cNvPr id="0" name=""/>
        <dsp:cNvSpPr/>
      </dsp:nvSpPr>
      <dsp:spPr>
        <a:xfrm>
          <a:off x="1089053" y="16907"/>
          <a:ext cx="572806" cy="572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 </a:t>
          </a:r>
          <a:endParaRPr lang="ru-RU" sz="3600" kern="1200" dirty="0"/>
        </a:p>
      </dsp:txBody>
      <dsp:txXfrm>
        <a:off x="1089053" y="16907"/>
        <a:ext cx="572806" cy="572806"/>
      </dsp:txXfrm>
    </dsp:sp>
    <dsp:sp modelId="{C7645806-4ACE-4F7F-8128-D51B44A63F6F}">
      <dsp:nvSpPr>
        <dsp:cNvPr id="0" name=""/>
        <dsp:cNvSpPr/>
      </dsp:nvSpPr>
      <dsp:spPr>
        <a:xfrm>
          <a:off x="861466" y="231"/>
          <a:ext cx="2148710" cy="2148710"/>
        </a:xfrm>
        <a:prstGeom prst="circularArrow">
          <a:avLst>
            <a:gd name="adj1" fmla="val 5198"/>
            <a:gd name="adj2" fmla="val 335781"/>
            <a:gd name="adj3" fmla="val 16866244"/>
            <a:gd name="adj4" fmla="val 15197975"/>
            <a:gd name="adj5" fmla="val 606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62951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6408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2877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2877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4256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6974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6745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8013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1273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4021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1798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8325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7698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/>
          </a:p>
        </p:txBody>
      </p:sp>
    </p:spTree>
    <p:extLst>
      <p:ext uri="{BB962C8B-B14F-4D97-AF65-F5344CB8AC3E}">
        <p14:creationId xmlns:p14="http://schemas.microsoft.com/office/powerpoint/2010/main" val="3911007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5750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7751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 smtClean="0">
                <a:latin typeface="Proxima Nova"/>
                <a:ea typeface="Proxima Nova"/>
                <a:cs typeface="Proxima Nova"/>
                <a:sym typeface="Proxima Nova"/>
              </a:rPr>
              <a:t>Мы уже 14 лет проводим Сибирскую Венчурную Ярмарку. За это время мероприятие стало авторитетной дискуссионной площадкой, на которой поднимаются вопросы: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100" dirty="0" smtClean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285750">
              <a:spcBef>
                <a:spcPts val="0"/>
              </a:spcBef>
              <a:spcAft>
                <a:spcPts val="0"/>
              </a:spcAft>
              <a:buSzPts val="900"/>
              <a:buFont typeface="Proxima Nova"/>
              <a:buChar char="─"/>
            </a:pPr>
            <a:r>
              <a:rPr lang="ru-RU" sz="1100" dirty="0" smtClean="0">
                <a:latin typeface="Proxima Nova"/>
                <a:ea typeface="Proxima Nova"/>
                <a:cs typeface="Proxima Nova"/>
                <a:sym typeface="Proxima Nova"/>
              </a:rPr>
              <a:t>инновационного развития экономики России, </a:t>
            </a:r>
          </a:p>
          <a:p>
            <a:pPr marL="457200" lvl="0" indent="-285750">
              <a:spcBef>
                <a:spcPts val="0"/>
              </a:spcBef>
              <a:spcAft>
                <a:spcPts val="0"/>
              </a:spcAft>
              <a:buSzPts val="900"/>
              <a:buFont typeface="Proxima Nova"/>
              <a:buChar char="─"/>
            </a:pPr>
            <a:r>
              <a:rPr lang="ru-RU" sz="1100" dirty="0" smtClean="0">
                <a:latin typeface="Proxima Nova"/>
                <a:ea typeface="Proxima Nova"/>
                <a:cs typeface="Proxima Nova"/>
                <a:sym typeface="Proxima Nova"/>
              </a:rPr>
              <a:t>привлечения венчурных инвестиций, </a:t>
            </a:r>
          </a:p>
          <a:p>
            <a:pPr marL="457200" lvl="0" indent="-285750" rtl="0">
              <a:spcBef>
                <a:spcPts val="0"/>
              </a:spcBef>
              <a:spcAft>
                <a:spcPts val="0"/>
              </a:spcAft>
              <a:buSzPts val="900"/>
              <a:buFont typeface="Proxima Nova"/>
              <a:buChar char="─"/>
            </a:pPr>
            <a:r>
              <a:rPr lang="ru-RU" sz="1100" dirty="0" err="1" smtClean="0">
                <a:latin typeface="Proxima Nova"/>
                <a:ea typeface="Proxima Nova"/>
                <a:cs typeface="Proxima Nova"/>
                <a:sym typeface="Proxima Nova"/>
              </a:rPr>
              <a:t>частно</a:t>
            </a:r>
            <a:r>
              <a:rPr lang="ru-RU" sz="1100" dirty="0" smtClean="0">
                <a:latin typeface="Proxima Nova"/>
                <a:ea typeface="Proxima Nova"/>
                <a:cs typeface="Proxima Nova"/>
                <a:sym typeface="Proxima Nova"/>
              </a:rPr>
              <a:t>-государственного партнёрства,</a:t>
            </a:r>
          </a:p>
          <a:p>
            <a:pPr marL="457200" lvl="0" indent="-285750">
              <a:spcBef>
                <a:spcPts val="0"/>
              </a:spcBef>
              <a:spcAft>
                <a:spcPts val="0"/>
              </a:spcAft>
              <a:buSzPts val="900"/>
              <a:buFont typeface="Proxima Nova"/>
              <a:buChar char="─"/>
            </a:pPr>
            <a:r>
              <a:rPr lang="ru-RU" sz="1100" dirty="0" smtClean="0">
                <a:latin typeface="Proxima Nova"/>
                <a:ea typeface="Proxima Nova"/>
                <a:cs typeface="Proxima Nova"/>
                <a:sym typeface="Proxima Nova"/>
              </a:rPr>
              <a:t>международного взаимодействия в области инноваций.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100" dirty="0" smtClean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 smtClean="0">
                <a:latin typeface="Proxima Nova"/>
                <a:ea typeface="Proxima Nova"/>
                <a:cs typeface="Proxima Nova"/>
                <a:sym typeface="Proxima Nova"/>
              </a:rPr>
              <a:t>Цель мероприятия — представление научного, технологического, инновационного потенциала Новосибирской области мировому инновационному сообществу.</a:t>
            </a:r>
            <a:endParaRPr lang="ru-RU" sz="11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435384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/>
          </a:p>
        </p:txBody>
      </p:sp>
    </p:spTree>
    <p:extLst>
      <p:ext uri="{BB962C8B-B14F-4D97-AF65-F5344CB8AC3E}">
        <p14:creationId xmlns:p14="http://schemas.microsoft.com/office/powerpoint/2010/main" val="536816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/>
          </a:p>
        </p:txBody>
      </p:sp>
    </p:spTree>
    <p:extLst>
      <p:ext uri="{BB962C8B-B14F-4D97-AF65-F5344CB8AC3E}">
        <p14:creationId xmlns:p14="http://schemas.microsoft.com/office/powerpoint/2010/main" val="1902942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/>
          </a:p>
        </p:txBody>
      </p:sp>
    </p:spTree>
    <p:extLst>
      <p:ext uri="{BB962C8B-B14F-4D97-AF65-F5344CB8AC3E}">
        <p14:creationId xmlns:p14="http://schemas.microsoft.com/office/powerpoint/2010/main" val="1902942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microsoft.com/office/2007/relationships/hdphoto" Target="../media/hdphoto1.wdp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4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diagramData" Target="../diagrams/data1.xml"/><Relationship Id="rId9" Type="http://schemas.openxmlformats.org/officeDocument/2006/relationships/image" Target="../media/image22.png"/><Relationship Id="rId1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1.png"/><Relationship Id="rId5" Type="http://schemas.openxmlformats.org/officeDocument/2006/relationships/diagramLayout" Target="../diagrams/layout2.xml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diagramData" Target="../diagrams/data2.xml"/><Relationship Id="rId9" Type="http://schemas.openxmlformats.org/officeDocument/2006/relationships/image" Target="../media/image22.png"/><Relationship Id="rId1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9.png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22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</a:t>
            </a:fld>
            <a:endParaRPr lang="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61624"/>
          </a:xfrm>
          <a:prstGeom prst="rect">
            <a:avLst/>
          </a:prstGeom>
        </p:spPr>
      </p:pic>
      <p:pic>
        <p:nvPicPr>
          <p:cNvPr id="6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225" y="346950"/>
            <a:ext cx="19127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57"/>
          <p:cNvSpPr txBox="1"/>
          <p:nvPr/>
        </p:nvSpPr>
        <p:spPr>
          <a:xfrm>
            <a:off x="3995936" y="4587974"/>
            <a:ext cx="1008112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2021г.</a:t>
            </a:r>
            <a:endParaRPr sz="20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" name="Shape 276"/>
          <p:cNvSpPr txBox="1"/>
          <p:nvPr/>
        </p:nvSpPr>
        <p:spPr>
          <a:xfrm>
            <a:off x="5848192" y="3003798"/>
            <a:ext cx="3139958" cy="13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200" dirty="0" smtClean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директор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200" b="1" dirty="0" smtClean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Николаенко</a:t>
            </a:r>
            <a:r>
              <a:rPr lang="ru" sz="1800" b="1" dirty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ru" sz="1800" b="1" dirty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ru" sz="1800" dirty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Александр Леонидович</a:t>
            </a:r>
            <a:endParaRPr sz="1800" dirty="0"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" name="Shape 55"/>
          <p:cNvSpPr txBox="1">
            <a:spLocks/>
          </p:cNvSpPr>
          <p:nvPr/>
        </p:nvSpPr>
        <p:spPr>
          <a:xfrm>
            <a:off x="1" y="1687511"/>
            <a:ext cx="9143999" cy="103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3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Об организации деятельности «Единого оператора в инновационной сфере» на территории Новосибирской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180395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 rotWithShape="1">
          <a:blip r:embed="rId3">
            <a:alphaModFix amt="7000"/>
          </a:blip>
          <a:srcRect r="40284"/>
          <a:stretch/>
        </p:blipFill>
        <p:spPr>
          <a:xfrm>
            <a:off x="4555200" y="0"/>
            <a:ext cx="45888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845100" y="445025"/>
            <a:ext cx="8119388" cy="6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МЕРОПРИЯТИЯ В СФЕРЕ НАУКИ И ИННОВАЦИЙ</a:t>
            </a:r>
            <a:endParaRPr lang="ru-RU" sz="2400" b="1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54" name="Shape 154"/>
          <p:cNvCxnSpPr/>
          <p:nvPr/>
        </p:nvCxnSpPr>
        <p:spPr>
          <a:xfrm>
            <a:off x="-6550" y="760750"/>
            <a:ext cx="749100" cy="0"/>
          </a:xfrm>
          <a:prstGeom prst="straightConnector1">
            <a:avLst/>
          </a:prstGeom>
          <a:noFill/>
          <a:ln w="38100" cap="flat" cmpd="sng">
            <a:solidFill>
              <a:srgbClr val="FA394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rgbClr val="CCCCCC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fld>
            <a:endParaRPr>
              <a:solidFill>
                <a:srgbClr val="CCCCC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" name="Shape 174"/>
          <p:cNvSpPr txBox="1"/>
          <p:nvPr/>
        </p:nvSpPr>
        <p:spPr>
          <a:xfrm>
            <a:off x="0" y="915566"/>
            <a:ext cx="9144000" cy="252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spcAft>
                <a:spcPts val="600"/>
              </a:spcAft>
            </a:pPr>
            <a:r>
              <a:rPr lang="ru-RU" sz="1800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В </a:t>
            </a:r>
            <a:r>
              <a:rPr lang="ru-RU" sz="1800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честь 120-летия академика Михаила </a:t>
            </a:r>
            <a:r>
              <a:rPr lang="ru-RU" sz="1800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Лаврентьева</a:t>
            </a:r>
            <a:r>
              <a:rPr lang="ru-RU" sz="1800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r>
              <a:rPr lang="ru-RU" sz="1800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</a:p>
          <a:p>
            <a:pPr marL="228600" lvl="0" indent="-228600" algn="just">
              <a:spcAft>
                <a:spcPts val="600"/>
              </a:spcAft>
              <a:buFont typeface="+mj-lt"/>
              <a:buAutoNum type="arabicPeriod" startAt="7"/>
            </a:pPr>
            <a:r>
              <a:rPr lang="ru-RU" sz="1800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Организована </a:t>
            </a:r>
            <a:r>
              <a:rPr lang="ru-RU" sz="1800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выставка фотографий </a:t>
            </a:r>
            <a:r>
              <a:rPr lang="ru-RU" sz="1800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и размещена на </a:t>
            </a:r>
            <a:r>
              <a:rPr lang="ru-RU" sz="1800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стендах в Театральном сквере НГАТО и Б, на проспекте Академика </a:t>
            </a:r>
            <a:r>
              <a:rPr lang="ru-RU" sz="1800" dirty="0" err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Коптюга</a:t>
            </a:r>
            <a:r>
              <a:rPr lang="ru-RU" sz="1800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, в парке культуры и отдыха им. С.М. Кирова</a:t>
            </a:r>
          </a:p>
          <a:p>
            <a:pPr marL="228600" lvl="0" indent="-228600" algn="just">
              <a:spcAft>
                <a:spcPts val="600"/>
              </a:spcAft>
              <a:buFont typeface="+mj-lt"/>
              <a:buAutoNum type="arabicPeriod" startAt="7"/>
            </a:pPr>
            <a:r>
              <a:rPr lang="ru-RU" sz="1800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Подготовлены 4 видеоролика: </a:t>
            </a:r>
            <a:r>
              <a:rPr lang="ru-RU" sz="1800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«Волны взрыва», «Нет ученого без учеников», «Гражданин и патриот» и «Великолепный треугольник</a:t>
            </a:r>
            <a:r>
              <a:rPr lang="ru-RU" sz="1800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»</a:t>
            </a:r>
            <a:endParaRPr lang="ru-RU" sz="1800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28600" lvl="0" indent="-228600" algn="just">
              <a:spcAft>
                <a:spcPts val="600"/>
              </a:spcAft>
              <a:buFont typeface="+mj-lt"/>
              <a:buAutoNum type="arabicPeriod" startAt="7"/>
            </a:pPr>
            <a:r>
              <a:rPr lang="ru-RU" sz="1800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Организована </a:t>
            </a:r>
            <a:r>
              <a:rPr lang="ru-RU" sz="1800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фотовыставка и экспозиция в вагонах Метрополитена </a:t>
            </a:r>
            <a:r>
              <a:rPr lang="ru-RU" sz="1800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Новосибирска</a:t>
            </a:r>
            <a:endParaRPr lang="ru-RU" sz="1800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57" y="3506479"/>
            <a:ext cx="2419343" cy="160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28118"/>
            <a:ext cx="3600400" cy="190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806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138"/>
          <p:cNvPicPr preferRelativeResize="0"/>
          <p:nvPr/>
        </p:nvPicPr>
        <p:blipFill rotWithShape="1">
          <a:blip r:embed="rId3">
            <a:alphaModFix amt="7000"/>
          </a:blip>
          <a:srcRect r="40284"/>
          <a:stretch/>
        </p:blipFill>
        <p:spPr>
          <a:xfrm>
            <a:off x="4555200" y="0"/>
            <a:ext cx="45888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532440" y="472079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rgbClr val="CCCCCC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fld>
            <a:endParaRPr dirty="0">
              <a:solidFill>
                <a:srgbClr val="CCCCC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594176"/>
            <a:ext cx="1870323" cy="52022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2067694"/>
            <a:ext cx="3540220" cy="572700"/>
          </a:xfrm>
        </p:spPr>
        <p:txBody>
          <a:bodyPr/>
          <a:lstStyle/>
          <a:p>
            <a:r>
              <a:rPr lang="ru-RU" dirty="0" smtClean="0"/>
              <a:t>Планы на 2021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006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138"/>
          <p:cNvPicPr preferRelativeResize="0"/>
          <p:nvPr/>
        </p:nvPicPr>
        <p:blipFill rotWithShape="1">
          <a:blip r:embed="rId3">
            <a:alphaModFix amt="7000"/>
          </a:blip>
          <a:srcRect r="40284"/>
          <a:stretch/>
        </p:blipFill>
        <p:spPr>
          <a:xfrm>
            <a:off x="4555200" y="0"/>
            <a:ext cx="45888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819590" y="114278"/>
            <a:ext cx="7987200" cy="6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2400" b="1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ЕДИНЫЙ </a:t>
            </a:r>
            <a:r>
              <a:rPr lang="ru-RU" sz="24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РЕГИОНАЛЬНЫЙ ОПЕРАТОР</a:t>
            </a:r>
            <a:r>
              <a:rPr lang="ru-RU" sz="2400" b="1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ru-RU" sz="2400" b="1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ru-RU" sz="2400" b="1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В ИННОВАЦИОННОЙ СФЕРЕ</a:t>
            </a:r>
          </a:p>
        </p:txBody>
      </p:sp>
      <p:cxnSp>
        <p:nvCxnSpPr>
          <p:cNvPr id="95" name="Shape 95"/>
          <p:cNvCxnSpPr/>
          <p:nvPr/>
        </p:nvCxnSpPr>
        <p:spPr>
          <a:xfrm>
            <a:off x="0" y="760750"/>
            <a:ext cx="742500" cy="0"/>
          </a:xfrm>
          <a:prstGeom prst="straightConnector1">
            <a:avLst/>
          </a:prstGeom>
          <a:noFill/>
          <a:ln w="38100" cap="flat" cmpd="sng">
            <a:solidFill>
              <a:srgbClr val="FA394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532440" y="472079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rgbClr val="CCCCCC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fld>
            <a:endParaRPr dirty="0">
              <a:solidFill>
                <a:srgbClr val="CCCCC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0" y="84865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Century Gothic" panose="020B0502020202020204" pitchFamily="34" charset="0"/>
                <a:cs typeface="Calibri" panose="020F0502020204030204" pitchFamily="34" charset="0"/>
              </a:rPr>
              <a:t>С 2021 года единым региональным оператором в инновационной сфере определено государственное автономное учреждение Новосибирской области </a:t>
            </a: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«Новосибирский областной фонд поддержки науки и инновационной деятельности</a:t>
            </a:r>
            <a:r>
              <a:rPr lang="ru-RU" alt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»</a:t>
            </a:r>
            <a:endParaRPr lang="ru-RU" altLang="ru-RU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302151468"/>
              </p:ext>
            </p:extLst>
          </p:nvPr>
        </p:nvGraphicFramePr>
        <p:xfrm>
          <a:off x="2267744" y="2223050"/>
          <a:ext cx="3871643" cy="2315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9872" y="3075806"/>
            <a:ext cx="1553317" cy="432048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38956"/>
            <a:ext cx="1656184" cy="94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1687319" y="1767558"/>
            <a:ext cx="2715415" cy="666811"/>
            <a:chOff x="3867556" y="4247264"/>
            <a:chExt cx="3082587" cy="954107"/>
          </a:xfrm>
        </p:grpSpPr>
        <p:pic>
          <p:nvPicPr>
            <p:cNvPr id="13" name="Рисунок 12" descr="swf logo1.png">
              <a:extLst>
                <a:ext uri="{FF2B5EF4-FFF2-40B4-BE49-F238E27FC236}">
                  <a16:creationId xmlns:a16="http://schemas.microsoft.com/office/drawing/2014/main" id="{2078FFE0-8FA9-4F19-9BD0-D38BE19A60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 b="44716"/>
            <a:stretch/>
          </p:blipFill>
          <p:spPr>
            <a:xfrm>
              <a:off x="3867556" y="4465489"/>
              <a:ext cx="1263582" cy="517659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5162374" y="4247264"/>
              <a:ext cx="178776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latin typeface="Arial Narrow" panose="020B0606020202030204" pitchFamily="34" charset="0"/>
                </a:rPr>
                <a:t>Сибирская </a:t>
              </a:r>
              <a:endParaRPr lang="en-US" b="1" dirty="0">
                <a:latin typeface="Arial Narrow" panose="020B0606020202030204" pitchFamily="34" charset="0"/>
              </a:endParaRPr>
            </a:p>
            <a:p>
              <a:r>
                <a:rPr lang="ru-RU" b="1" dirty="0">
                  <a:latin typeface="Arial Narrow" panose="020B0606020202030204" pitchFamily="34" charset="0"/>
                </a:rPr>
                <a:t>Венчурная </a:t>
              </a:r>
            </a:p>
            <a:p>
              <a:r>
                <a:rPr lang="ru-RU" b="1" dirty="0">
                  <a:latin typeface="Arial Narrow" panose="020B0606020202030204" pitchFamily="34" charset="0"/>
                </a:rPr>
                <a:t>Ярмарка</a:t>
              </a:r>
              <a:endParaRPr lang="ru-RU" sz="20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063367" y="3470329"/>
            <a:ext cx="1170966" cy="626389"/>
            <a:chOff x="6516481" y="1749431"/>
            <a:chExt cx="1170966" cy="626389"/>
          </a:xfrm>
        </p:grpSpPr>
        <p:pic>
          <p:nvPicPr>
            <p:cNvPr id="16" name="Google Shape;103;p14"/>
            <p:cNvPicPr preferRelativeResize="0"/>
            <p:nvPr/>
          </p:nvPicPr>
          <p:blipFill rotWithShape="1">
            <a:blip r:embed="rId13">
              <a:alphaModFix/>
            </a:blip>
            <a:srcRect l="31159" b="39883"/>
            <a:stretch/>
          </p:blipFill>
          <p:spPr>
            <a:xfrm>
              <a:off x="6950143" y="1749431"/>
              <a:ext cx="737304" cy="371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04;p14" descr="https://nstar-spb.ru/upload/iblock/c26/c26f03860f1c7e9b9aecf4d9b3cecb15.jpg"/>
            <p:cNvPicPr preferRelativeResize="0"/>
            <p:nvPr/>
          </p:nvPicPr>
          <p:blipFill rotWithShape="1">
            <a:blip r:embed="rId14">
              <a:alphaModFix/>
            </a:blip>
            <a:srcRect t="-4725" r="12146"/>
            <a:stretch/>
          </p:blipFill>
          <p:spPr>
            <a:xfrm>
              <a:off x="6516481" y="1917123"/>
              <a:ext cx="700705" cy="45869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34191" y="3469864"/>
            <a:ext cx="1588486" cy="679450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081" y="3087280"/>
            <a:ext cx="2446562" cy="85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144" y="4259659"/>
            <a:ext cx="1078427" cy="62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7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138"/>
          <p:cNvPicPr preferRelativeResize="0"/>
          <p:nvPr/>
        </p:nvPicPr>
        <p:blipFill rotWithShape="1">
          <a:blip r:embed="rId3">
            <a:alphaModFix amt="7000"/>
          </a:blip>
          <a:srcRect r="40284"/>
          <a:stretch/>
        </p:blipFill>
        <p:spPr>
          <a:xfrm>
            <a:off x="4555200" y="0"/>
            <a:ext cx="45888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819590" y="114278"/>
            <a:ext cx="7987200" cy="6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2400" b="1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ЕДИНЫЙ </a:t>
            </a:r>
            <a:r>
              <a:rPr lang="ru-RU" sz="24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РЕГИОНАЛЬНЫЙ ОПЕРАТОР</a:t>
            </a:r>
            <a:r>
              <a:rPr lang="ru-RU" sz="2400" b="1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ru-RU" sz="2400" b="1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ru-RU" sz="2400" b="1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В ИННОВАЦИОННОЙ СФЕРЕ</a:t>
            </a:r>
          </a:p>
        </p:txBody>
      </p:sp>
      <p:cxnSp>
        <p:nvCxnSpPr>
          <p:cNvPr id="95" name="Shape 95"/>
          <p:cNvCxnSpPr/>
          <p:nvPr/>
        </p:nvCxnSpPr>
        <p:spPr>
          <a:xfrm>
            <a:off x="0" y="760750"/>
            <a:ext cx="742500" cy="0"/>
          </a:xfrm>
          <a:prstGeom prst="straightConnector1">
            <a:avLst/>
          </a:prstGeom>
          <a:noFill/>
          <a:ln w="38100" cap="flat" cmpd="sng">
            <a:solidFill>
              <a:srgbClr val="FA394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532440" y="472079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rgbClr val="CCCCCC"/>
                </a:solidFill>
                <a:latin typeface="Proxima Nova"/>
                <a:ea typeface="Proxima Nova"/>
                <a:cs typeface="Proxima Nova"/>
                <a:sym typeface="Proxima Nova"/>
              </a:rPr>
              <a:t>13</a:t>
            </a:fld>
            <a:endParaRPr dirty="0">
              <a:solidFill>
                <a:srgbClr val="CCCCC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302151468"/>
              </p:ext>
            </p:extLst>
          </p:nvPr>
        </p:nvGraphicFramePr>
        <p:xfrm>
          <a:off x="2267744" y="2223050"/>
          <a:ext cx="3871643" cy="2315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9872" y="3075806"/>
            <a:ext cx="1553317" cy="432048"/>
          </a:xfrm>
          <a:prstGeom prst="rect">
            <a:avLst/>
          </a:prstGeom>
        </p:spPr>
      </p:pic>
      <p:pic>
        <p:nvPicPr>
          <p:cNvPr id="20" name="Picture 2" descr="https://russiaindustrialpark.ru/sites/default/files/agentstvo_investicionnogo_razvitiya_novosibirskoy_oblasti_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275" y="4392341"/>
            <a:ext cx="2140695" cy="49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70" y="3095158"/>
            <a:ext cx="1116483" cy="1105695"/>
          </a:xfrm>
          <a:prstGeom prst="rect">
            <a:avLst/>
          </a:prstGeom>
        </p:spPr>
      </p:pic>
      <p:pic>
        <p:nvPicPr>
          <p:cNvPr id="24" name="Picture 2" descr="https://nsk.dk.ru/system/ckeditor_pictures/000/100/814_content.png?14320287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48720"/>
            <a:ext cx="2366838" cy="60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55776" y="1370424"/>
            <a:ext cx="3081128" cy="7008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6672" y="2153507"/>
            <a:ext cx="2557074" cy="620467"/>
          </a:xfrm>
          <a:prstGeom prst="rect">
            <a:avLst/>
          </a:prstGeom>
        </p:spPr>
      </p:pic>
      <p:sp>
        <p:nvSpPr>
          <p:cNvPr id="3" name="AutoShape 2" descr="https://4science.ru/images/836657276919497f859e8b8532a17cd4/medicinskiy_tehnopark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1956" y="3327070"/>
            <a:ext cx="3202319" cy="56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18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138"/>
          <p:cNvPicPr preferRelativeResize="0"/>
          <p:nvPr/>
        </p:nvPicPr>
        <p:blipFill rotWithShape="1">
          <a:blip r:embed="rId3">
            <a:alphaModFix amt="7000"/>
          </a:blip>
          <a:srcRect r="40284"/>
          <a:stretch/>
        </p:blipFill>
        <p:spPr>
          <a:xfrm>
            <a:off x="4555200" y="0"/>
            <a:ext cx="45888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845100" y="445025"/>
            <a:ext cx="7987200" cy="6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ПРИОРИТЕТНЫЕ НАПРАВЛЕНИЯ ДЕЯТЕЛЬНОСТИ</a:t>
            </a:r>
            <a:endParaRPr lang="ru-RU" sz="2400" b="1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95" name="Shape 95"/>
          <p:cNvCxnSpPr/>
          <p:nvPr/>
        </p:nvCxnSpPr>
        <p:spPr>
          <a:xfrm>
            <a:off x="0" y="760750"/>
            <a:ext cx="742500" cy="0"/>
          </a:xfrm>
          <a:prstGeom prst="straightConnector1">
            <a:avLst/>
          </a:prstGeom>
          <a:noFill/>
          <a:ln w="38100" cap="flat" cmpd="sng">
            <a:solidFill>
              <a:srgbClr val="FA394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532440" y="472079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rgbClr val="CCCCCC"/>
                </a:solidFill>
                <a:latin typeface="Proxima Nova"/>
                <a:ea typeface="Proxima Nova"/>
                <a:cs typeface="Proxima Nova"/>
                <a:sym typeface="Proxima Nova"/>
              </a:rPr>
              <a:t>14</a:t>
            </a:fld>
            <a:endParaRPr dirty="0">
              <a:solidFill>
                <a:srgbClr val="CCCCC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594176"/>
            <a:ext cx="1870323" cy="5202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1704" y="1677728"/>
            <a:ext cx="2651163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600"/>
              </a:spcAft>
            </a:pPr>
            <a:r>
              <a:rPr lang="en-US" dirty="0" smtClean="0">
                <a:latin typeface="Proxima Nova"/>
                <a:ea typeface="Proxima Nova"/>
                <a:cs typeface="Proxima Nova"/>
                <a:sym typeface="Proxima Nova"/>
              </a:rPr>
              <a:t>I. </a:t>
            </a:r>
            <a:r>
              <a:rPr lang="ru-RU" dirty="0" smtClean="0">
                <a:latin typeface="Proxima Nova"/>
                <a:ea typeface="Proxima Nova"/>
                <a:cs typeface="Proxima Nova"/>
                <a:sym typeface="Proxima Nova"/>
              </a:rPr>
              <a:t>Организация </a:t>
            </a:r>
            <a:r>
              <a:rPr lang="ru-RU" dirty="0">
                <a:latin typeface="Proxima Nova"/>
                <a:ea typeface="Proxima Nova"/>
                <a:cs typeface="Proxima Nova"/>
                <a:sym typeface="Proxima Nova"/>
              </a:rPr>
              <a:t>потока инновационных проектов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53373" y="1656991"/>
            <a:ext cx="3749644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600"/>
              </a:spcAft>
            </a:pPr>
            <a:r>
              <a:rPr lang="en-US" dirty="0" smtClean="0">
                <a:latin typeface="Proxima Nova"/>
                <a:ea typeface="Proxima Nova"/>
                <a:cs typeface="Proxima Nova"/>
                <a:sym typeface="Proxima Nova"/>
              </a:rPr>
              <a:t>II</a:t>
            </a:r>
            <a:r>
              <a:rPr lang="ru-RU" dirty="0" smtClean="0"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r>
              <a:rPr lang="ru-RU" dirty="0">
                <a:latin typeface="Proxima Nova"/>
                <a:ea typeface="Proxima Nova"/>
                <a:cs typeface="Proxima Nova"/>
                <a:sym typeface="Proxima Nova"/>
              </a:rPr>
              <a:t>Стимулирование спроса на технологии и решения инновационных проектов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704" y="3119796"/>
            <a:ext cx="345689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600"/>
              </a:spcAft>
            </a:pPr>
            <a:r>
              <a:rPr lang="en-US" dirty="0" smtClean="0">
                <a:latin typeface="Proxima Nova"/>
                <a:ea typeface="Proxima Nova"/>
                <a:cs typeface="Proxima Nova"/>
                <a:sym typeface="Proxima Nova"/>
              </a:rPr>
              <a:t>III</a:t>
            </a:r>
            <a:r>
              <a:rPr lang="ru-RU" dirty="0" smtClean="0"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r>
              <a:rPr lang="ru-RU" dirty="0">
                <a:latin typeface="Proxima Nova"/>
                <a:ea typeface="Proxima Nova"/>
                <a:cs typeface="Proxima Nova"/>
                <a:sym typeface="Proxima Nova"/>
              </a:rPr>
              <a:t>Развитие инфраструктуры и мер поддержки инновационных проектов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53373" y="3151374"/>
            <a:ext cx="3132589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600"/>
              </a:spcAft>
            </a:pPr>
            <a:r>
              <a:rPr lang="en-US" dirty="0" smtClean="0">
                <a:latin typeface="Proxima Nova"/>
                <a:ea typeface="Proxima Nova"/>
                <a:cs typeface="Proxima Nova"/>
                <a:sym typeface="Proxima Nova"/>
              </a:rPr>
              <a:t>IV</a:t>
            </a:r>
            <a:r>
              <a:rPr lang="ru-RU" dirty="0" smtClean="0"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r>
              <a:rPr lang="ru-RU" dirty="0">
                <a:latin typeface="Proxima Nova"/>
                <a:ea typeface="Proxima Nova"/>
                <a:cs typeface="Proxima Nova"/>
                <a:sym typeface="Proxima Nova"/>
              </a:rPr>
              <a:t>Развитие кадрового потенциала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96991" y="4439724"/>
            <a:ext cx="2652468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dirty="0" smtClean="0">
                <a:latin typeface="Proxima Nova"/>
                <a:ea typeface="Proxima Nova"/>
                <a:cs typeface="Proxima Nova"/>
                <a:sym typeface="Proxima Nova"/>
              </a:rPr>
              <a:t>V</a:t>
            </a:r>
            <a:r>
              <a:rPr lang="ru-RU" dirty="0" smtClean="0"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r>
              <a:rPr lang="ru-RU" dirty="0">
                <a:latin typeface="Proxima Nova"/>
                <a:ea typeface="Proxima Nova"/>
                <a:cs typeface="Proxima Nova"/>
                <a:sym typeface="Proxima Nova"/>
              </a:rPr>
              <a:t>Продвижение научной и </a:t>
            </a:r>
            <a:endParaRPr lang="en-US" dirty="0" smtClean="0">
              <a:latin typeface="Proxima Nova"/>
              <a:ea typeface="Proxima Nova"/>
              <a:cs typeface="Proxima Nova"/>
              <a:sym typeface="Proxima Nova"/>
            </a:endParaRPr>
          </a:p>
          <a:p>
            <a:pPr lvl="0">
              <a:lnSpc>
                <a:spcPct val="115000"/>
              </a:lnSpc>
            </a:pPr>
            <a:r>
              <a:rPr lang="ru-RU" dirty="0" smtClean="0">
                <a:latin typeface="Proxima Nova"/>
                <a:ea typeface="Proxima Nova"/>
                <a:cs typeface="Proxima Nova"/>
                <a:sym typeface="Proxima Nova"/>
              </a:rPr>
              <a:t>инновационной </a:t>
            </a:r>
            <a:r>
              <a:rPr lang="ru-RU" dirty="0">
                <a:latin typeface="Proxima Nova"/>
                <a:ea typeface="Proxima Nova"/>
                <a:cs typeface="Proxima Nova"/>
                <a:sym typeface="Proxima Nova"/>
              </a:rPr>
              <a:t>деятельности</a:t>
            </a:r>
          </a:p>
        </p:txBody>
      </p:sp>
      <p:pic>
        <p:nvPicPr>
          <p:cNvPr id="14" name="Shape 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3231" y="1053923"/>
            <a:ext cx="538599" cy="49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51512" y="1075057"/>
            <a:ext cx="504056" cy="48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8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69520" y="2363068"/>
            <a:ext cx="532309" cy="56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8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41791" y="2363069"/>
            <a:ext cx="523498" cy="473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7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80768" y="3845855"/>
            <a:ext cx="495656" cy="5393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Shape 66"/>
          <p:cNvCxnSpPr/>
          <p:nvPr/>
        </p:nvCxnSpPr>
        <p:spPr>
          <a:xfrm>
            <a:off x="683568" y="3717580"/>
            <a:ext cx="7848872" cy="6298"/>
          </a:xfrm>
          <a:prstGeom prst="straightConnector1">
            <a:avLst/>
          </a:prstGeom>
          <a:noFill/>
          <a:ln w="9525" cap="flat" cmpd="sng">
            <a:solidFill>
              <a:srgbClr val="BEBEB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Shape 67"/>
          <p:cNvCxnSpPr/>
          <p:nvPr/>
        </p:nvCxnSpPr>
        <p:spPr>
          <a:xfrm flipV="1">
            <a:off x="683568" y="2232125"/>
            <a:ext cx="7920880" cy="33457"/>
          </a:xfrm>
          <a:prstGeom prst="straightConnector1">
            <a:avLst/>
          </a:prstGeom>
          <a:noFill/>
          <a:ln w="9525" cap="flat" cmpd="sng">
            <a:solidFill>
              <a:srgbClr val="BEBEB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Shape 69"/>
          <p:cNvCxnSpPr/>
          <p:nvPr/>
        </p:nvCxnSpPr>
        <p:spPr>
          <a:xfrm flipV="1">
            <a:off x="4455377" y="1087264"/>
            <a:ext cx="0" cy="2636614"/>
          </a:xfrm>
          <a:prstGeom prst="straightConnector1">
            <a:avLst/>
          </a:prstGeom>
          <a:noFill/>
          <a:ln w="9525" cap="flat" cmpd="sng">
            <a:solidFill>
              <a:srgbClr val="BEBEBE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23333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138"/>
          <p:cNvPicPr preferRelativeResize="0"/>
          <p:nvPr/>
        </p:nvPicPr>
        <p:blipFill rotWithShape="1">
          <a:blip r:embed="rId3">
            <a:alphaModFix amt="7000"/>
          </a:blip>
          <a:srcRect r="40284"/>
          <a:stretch/>
        </p:blipFill>
        <p:spPr>
          <a:xfrm>
            <a:off x="4555200" y="0"/>
            <a:ext cx="45888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845100" y="445025"/>
            <a:ext cx="8314584" cy="6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b="1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I</a:t>
            </a:r>
            <a:r>
              <a:rPr lang="ru-RU" sz="24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. ОРГАНИЗАЦИЯ </a:t>
            </a:r>
            <a:r>
              <a:rPr lang="ru-RU" sz="2400" b="1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ПОТОКА </a:t>
            </a:r>
            <a:r>
              <a:rPr lang="ru-RU" sz="24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ПРОЕКТОВ</a:t>
            </a:r>
            <a:endParaRPr lang="ru-RU" sz="2400" b="1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95" name="Shape 95"/>
          <p:cNvCxnSpPr/>
          <p:nvPr/>
        </p:nvCxnSpPr>
        <p:spPr>
          <a:xfrm>
            <a:off x="0" y="760750"/>
            <a:ext cx="742500" cy="0"/>
          </a:xfrm>
          <a:prstGeom prst="straightConnector1">
            <a:avLst/>
          </a:prstGeom>
          <a:noFill/>
          <a:ln w="38100" cap="flat" cmpd="sng">
            <a:solidFill>
              <a:srgbClr val="FA394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532440" y="472079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rgbClr val="CCCCCC"/>
                </a:solidFill>
                <a:latin typeface="Proxima Nova"/>
                <a:ea typeface="Proxima Nova"/>
                <a:cs typeface="Proxima Nova"/>
                <a:sym typeface="Proxima Nova"/>
              </a:rPr>
              <a:t>15</a:t>
            </a:fld>
            <a:endParaRPr dirty="0">
              <a:solidFill>
                <a:srgbClr val="CCCCC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" name="Shape 277"/>
          <p:cNvSpPr txBox="1"/>
          <p:nvPr/>
        </p:nvSpPr>
        <p:spPr>
          <a:xfrm>
            <a:off x="15684" y="915566"/>
            <a:ext cx="9020812" cy="4209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  <a:spcAft>
                <a:spcPts val="1600"/>
              </a:spcAft>
            </a:pPr>
            <a:r>
              <a:rPr lang="ru-RU" sz="2000" dirty="0" smtClean="0">
                <a:latin typeface="Proxima Nova"/>
                <a:ea typeface="Proxima Nova"/>
                <a:cs typeface="Proxima Nova"/>
                <a:sym typeface="Proxima Nova"/>
              </a:rPr>
              <a:t>1.1. Выявление инновационных проектов</a:t>
            </a:r>
            <a:r>
              <a:rPr lang="en-US" sz="2000" dirty="0" smtClean="0">
                <a:latin typeface="Proxima Nova"/>
                <a:ea typeface="Proxima Nova"/>
                <a:cs typeface="Proxima Nova"/>
                <a:sym typeface="Proxima Nova"/>
              </a:rPr>
              <a:t> (</a:t>
            </a:r>
            <a:r>
              <a:rPr lang="ru-RU" sz="2000" dirty="0" smtClean="0">
                <a:latin typeface="Proxima Nova"/>
                <a:ea typeface="Proxima Nova"/>
                <a:cs typeface="Proxima Nova"/>
                <a:sym typeface="Proxima Nova"/>
              </a:rPr>
              <a:t>НИИ, вузы</a:t>
            </a:r>
            <a:r>
              <a:rPr lang="en-US" sz="2000" dirty="0" smtClean="0"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 lang="ru-RU" sz="2000" dirty="0" smtClean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541338" lvl="0" algn="just">
              <a:lnSpc>
                <a:spcPct val="115000"/>
              </a:lnSpc>
              <a:spcAft>
                <a:spcPts val="1600"/>
              </a:spcAft>
              <a:tabLst>
                <a:tab pos="1165225" algn="l"/>
              </a:tabLst>
            </a:pPr>
            <a:r>
              <a:rPr lang="en-US" sz="2000" dirty="0" smtClean="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ru-RU" sz="2000" dirty="0" smtClean="0">
                <a:latin typeface="Proxima Nova"/>
                <a:ea typeface="Proxima Nova"/>
                <a:cs typeface="Proxima Nova"/>
                <a:sym typeface="Proxima Nova"/>
              </a:rPr>
              <a:t>1.2. Формирование проблем</a:t>
            </a:r>
            <a:r>
              <a:rPr lang="en-US" sz="2000" dirty="0" smtClean="0">
                <a:latin typeface="Proxima Nova"/>
                <a:ea typeface="Proxima Nova"/>
                <a:cs typeface="Proxima Nova"/>
                <a:sym typeface="Proxima Nova"/>
              </a:rPr>
              <a:t> (</a:t>
            </a:r>
            <a:r>
              <a:rPr lang="ru-RU" sz="2000" dirty="0" smtClean="0">
                <a:latin typeface="Proxima Nova"/>
                <a:ea typeface="Proxima Nova"/>
                <a:cs typeface="Proxima Nova"/>
                <a:sym typeface="Proxima Nova"/>
              </a:rPr>
              <a:t>задач</a:t>
            </a:r>
            <a:r>
              <a:rPr lang="en-US" sz="2000" dirty="0" smtClean="0"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r>
              <a:rPr lang="ru-RU" sz="2000" dirty="0" smtClean="0">
                <a:latin typeface="Proxima Nova"/>
                <a:ea typeface="Proxima Nova"/>
                <a:cs typeface="Proxima Nova"/>
                <a:sym typeface="Proxima Nova"/>
              </a:rPr>
              <a:t> от реального сектора экономики</a:t>
            </a:r>
          </a:p>
          <a:p>
            <a:pPr marL="1436688" lvl="0" algn="just">
              <a:lnSpc>
                <a:spcPct val="115000"/>
              </a:lnSpc>
              <a:spcAft>
                <a:spcPts val="1600"/>
              </a:spcAft>
            </a:pPr>
            <a:r>
              <a:rPr lang="ru-RU" sz="2000" dirty="0" smtClean="0">
                <a:latin typeface="Proxima Nova"/>
                <a:ea typeface="Proxima Nova"/>
                <a:cs typeface="Proxima Nova"/>
                <a:sym typeface="Proxima Nova"/>
              </a:rPr>
              <a:t>1.3. Организация и проведение акселерационных программ для инициаторов инновационных проектов</a:t>
            </a:r>
          </a:p>
          <a:p>
            <a:pPr marL="623888" lvl="0" indent="812800" algn="just" defTabSz="1165225">
              <a:lnSpc>
                <a:spcPct val="115000"/>
              </a:lnSpc>
              <a:spcAft>
                <a:spcPts val="1600"/>
              </a:spcAft>
            </a:pPr>
            <a:r>
              <a:rPr lang="ru-RU" sz="2000" dirty="0" smtClean="0">
                <a:latin typeface="Proxima Nova"/>
                <a:ea typeface="Proxima Nova"/>
                <a:cs typeface="Proxima Nova"/>
                <a:sym typeface="Proxima Nova"/>
              </a:rPr>
              <a:t>1.4. Организация и проведение конкурсного отбора инновационных проектов для потенциальных инвесторов</a:t>
            </a:r>
          </a:p>
          <a:p>
            <a:pPr marL="180975" lvl="0" algn="just">
              <a:lnSpc>
                <a:spcPct val="115000"/>
              </a:lnSpc>
              <a:spcAft>
                <a:spcPts val="1600"/>
              </a:spcAft>
            </a:pPr>
            <a:r>
              <a:rPr lang="ru-RU" sz="2000" dirty="0" smtClean="0">
                <a:latin typeface="Proxima Nova"/>
                <a:ea typeface="Proxima Nova"/>
                <a:cs typeface="Proxima Nova"/>
                <a:sym typeface="Proxima Nova"/>
              </a:rPr>
              <a:t>1.5. Содействие в проведении федеральных конкурсов инновационных проектов на территории региона</a:t>
            </a:r>
            <a:endParaRPr lang="ru-RU" sz="20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378" y="2283718"/>
            <a:ext cx="926243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4594176"/>
            <a:ext cx="1870323" cy="5202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6671" y="4630099"/>
            <a:ext cx="1317303" cy="3932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8679" y="4669846"/>
            <a:ext cx="1168127" cy="3688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5578" y="4673057"/>
            <a:ext cx="1551236" cy="3828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5372" y="4669846"/>
            <a:ext cx="1110070" cy="40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87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138"/>
          <p:cNvPicPr preferRelativeResize="0"/>
          <p:nvPr/>
        </p:nvPicPr>
        <p:blipFill rotWithShape="1">
          <a:blip r:embed="rId3">
            <a:alphaModFix amt="7000"/>
          </a:blip>
          <a:srcRect r="40284"/>
          <a:stretch/>
        </p:blipFill>
        <p:spPr>
          <a:xfrm>
            <a:off x="4555200" y="0"/>
            <a:ext cx="45888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845100" y="445025"/>
            <a:ext cx="7987200" cy="6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II</a:t>
            </a:r>
            <a:r>
              <a:rPr lang="ru-RU" sz="24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. СТИМУЛИРОВАНИЕ СПРОСА</a:t>
            </a:r>
            <a:endParaRPr sz="2400" b="1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95" name="Shape 95"/>
          <p:cNvCxnSpPr/>
          <p:nvPr/>
        </p:nvCxnSpPr>
        <p:spPr>
          <a:xfrm>
            <a:off x="0" y="760750"/>
            <a:ext cx="742500" cy="0"/>
          </a:xfrm>
          <a:prstGeom prst="straightConnector1">
            <a:avLst/>
          </a:prstGeom>
          <a:noFill/>
          <a:ln w="38100" cap="flat" cmpd="sng">
            <a:solidFill>
              <a:srgbClr val="FA394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532440" y="472079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rgbClr val="CCCCCC"/>
                </a:solidFill>
                <a:latin typeface="Proxima Nova"/>
                <a:ea typeface="Proxima Nova"/>
                <a:cs typeface="Proxima Nova"/>
                <a:sym typeface="Proxima Nova"/>
              </a:rPr>
              <a:t>16</a:t>
            </a:fld>
            <a:endParaRPr dirty="0">
              <a:solidFill>
                <a:srgbClr val="CCCCC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" name="Shape 277"/>
          <p:cNvSpPr txBox="1"/>
          <p:nvPr/>
        </p:nvSpPr>
        <p:spPr>
          <a:xfrm>
            <a:off x="44794" y="1453144"/>
            <a:ext cx="9020812" cy="280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  <a:spcAft>
                <a:spcPts val="1600"/>
              </a:spcAft>
            </a:pPr>
            <a:r>
              <a:rPr lang="ru-RU" sz="2000" dirty="0" smtClean="0">
                <a:latin typeface="Proxima Nova"/>
                <a:ea typeface="Proxima Nova"/>
                <a:cs typeface="Proxima Nova"/>
                <a:sym typeface="Proxima Nova"/>
              </a:rPr>
              <a:t>2.1. Информирование </a:t>
            </a:r>
            <a:r>
              <a:rPr lang="ru-RU" sz="2000" dirty="0">
                <a:latin typeface="Proxima Nova"/>
                <a:ea typeface="Proxima Nova"/>
                <a:cs typeface="Proxima Nova"/>
                <a:sym typeface="Proxima Nova"/>
              </a:rPr>
              <a:t>потенциальных потребителей инновационной продукции </a:t>
            </a:r>
            <a:endParaRPr lang="ru-RU" sz="2000" dirty="0" smtClean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1436688" algn="just">
              <a:lnSpc>
                <a:spcPct val="115000"/>
              </a:lnSpc>
              <a:spcAft>
                <a:spcPts val="1600"/>
              </a:spcAft>
            </a:pPr>
            <a:r>
              <a:rPr lang="ru-RU" sz="2000" dirty="0" smtClean="0">
                <a:latin typeface="Proxima Nova"/>
                <a:ea typeface="Proxima Nova"/>
                <a:cs typeface="Proxima Nova"/>
                <a:sym typeface="Proxima Nova"/>
              </a:rPr>
              <a:t>2.2. </a:t>
            </a:r>
            <a:r>
              <a:rPr lang="ru-RU" sz="2000" dirty="0">
                <a:latin typeface="Proxima Nova"/>
                <a:ea typeface="Proxima Nova"/>
                <a:cs typeface="Proxima Nova"/>
                <a:sym typeface="Proxima Nova"/>
              </a:rPr>
              <a:t>Содействие апробации инновационного проекта в реальных условиях</a:t>
            </a:r>
          </a:p>
          <a:p>
            <a:pPr indent="1436688" algn="just">
              <a:lnSpc>
                <a:spcPct val="115000"/>
              </a:lnSpc>
              <a:spcAft>
                <a:spcPts val="1600"/>
              </a:spcAft>
            </a:pPr>
            <a:r>
              <a:rPr lang="ru-RU" sz="2000" dirty="0" smtClean="0">
                <a:latin typeface="Proxima Nova"/>
                <a:ea typeface="Proxima Nova"/>
                <a:cs typeface="Proxima Nova"/>
                <a:sym typeface="Proxima Nova"/>
              </a:rPr>
              <a:t>2.3. </a:t>
            </a:r>
            <a:r>
              <a:rPr lang="ru-RU" sz="2000" dirty="0">
                <a:latin typeface="Proxima Nova"/>
                <a:ea typeface="Proxima Nova"/>
                <a:cs typeface="Proxima Nova"/>
                <a:sym typeface="Proxima Nova"/>
              </a:rPr>
              <a:t>Организация и проведение акселерационных программ для менеджмента предприятий реального сектора </a:t>
            </a:r>
            <a:r>
              <a:rPr lang="ru-RU" sz="2000" dirty="0" smtClean="0">
                <a:latin typeface="Proxima Nova"/>
                <a:ea typeface="Proxima Nova"/>
                <a:cs typeface="Proxima Nova"/>
                <a:sym typeface="Proxima Nova"/>
              </a:rPr>
              <a:t>экономики</a:t>
            </a:r>
            <a:endParaRPr lang="ru-RU" sz="20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440" y="2518269"/>
            <a:ext cx="985184" cy="934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4594176"/>
            <a:ext cx="1870323" cy="52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58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138"/>
          <p:cNvPicPr preferRelativeResize="0"/>
          <p:nvPr/>
        </p:nvPicPr>
        <p:blipFill rotWithShape="1">
          <a:blip r:embed="rId3">
            <a:alphaModFix amt="7000"/>
          </a:blip>
          <a:srcRect r="40284"/>
          <a:stretch/>
        </p:blipFill>
        <p:spPr>
          <a:xfrm>
            <a:off x="4555200" y="0"/>
            <a:ext cx="45888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845100" y="445025"/>
            <a:ext cx="8298900" cy="6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III</a:t>
            </a:r>
            <a:r>
              <a:rPr lang="ru-RU" sz="24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r>
              <a:rPr lang="ru-RU" sz="2400" b="1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РАЗВИТИЕ ИНФРАСТРУКТУРЫ И МЕР </a:t>
            </a:r>
            <a:r>
              <a:rPr lang="ru-RU" sz="24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ru-RU" sz="24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ru-RU" sz="24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ПОДДЕРЖКИ </a:t>
            </a:r>
            <a:r>
              <a:rPr lang="ru-RU" sz="2400" b="1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ИННОВАЦИОННЫХ ПРОЕКТОВ</a:t>
            </a:r>
            <a:br>
              <a:rPr lang="ru-RU" sz="2400" b="1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lang="ru-RU" sz="2400" b="1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95" name="Shape 95"/>
          <p:cNvCxnSpPr/>
          <p:nvPr/>
        </p:nvCxnSpPr>
        <p:spPr>
          <a:xfrm>
            <a:off x="0" y="760750"/>
            <a:ext cx="742500" cy="0"/>
          </a:xfrm>
          <a:prstGeom prst="straightConnector1">
            <a:avLst/>
          </a:prstGeom>
          <a:noFill/>
          <a:ln w="38100" cap="flat" cmpd="sng">
            <a:solidFill>
              <a:srgbClr val="FA394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532440" y="472079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rgbClr val="CCCCCC"/>
                </a:solidFill>
                <a:latin typeface="Proxima Nova"/>
                <a:ea typeface="Proxima Nova"/>
                <a:cs typeface="Proxima Nova"/>
                <a:sym typeface="Proxima Nova"/>
              </a:rPr>
              <a:t>17</a:t>
            </a:fld>
            <a:endParaRPr dirty="0">
              <a:solidFill>
                <a:srgbClr val="CCCCC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" name="Shape 277"/>
          <p:cNvSpPr txBox="1"/>
          <p:nvPr/>
        </p:nvSpPr>
        <p:spPr>
          <a:xfrm>
            <a:off x="0" y="1131590"/>
            <a:ext cx="9171500" cy="3573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ru-RU" sz="1800" dirty="0" smtClean="0">
                <a:latin typeface="Proxima Nova"/>
                <a:ea typeface="Proxima Nova"/>
                <a:cs typeface="Proxima Nova"/>
                <a:sym typeface="Proxima Nova"/>
              </a:rPr>
              <a:t>3.1. Развитие в регионе представительств </a:t>
            </a:r>
            <a:r>
              <a:rPr lang="ru-RU" sz="1800" dirty="0">
                <a:latin typeface="Proxima Nova"/>
                <a:ea typeface="Proxima Nova"/>
                <a:cs typeface="Proxima Nova"/>
                <a:sym typeface="Proxima Nova"/>
              </a:rPr>
              <a:t>федеральных </a:t>
            </a:r>
            <a:r>
              <a:rPr lang="ru-RU" sz="1800" dirty="0" smtClean="0">
                <a:latin typeface="Proxima Nova"/>
                <a:ea typeface="Proxima Nova"/>
                <a:cs typeface="Proxima Nova"/>
                <a:sym typeface="Proxima Nova"/>
              </a:rPr>
              <a:t>институтов поддержки инновационной деятельности</a:t>
            </a:r>
          </a:p>
          <a:p>
            <a:pPr marL="1255713" lvl="0" indent="-714375">
              <a:lnSpc>
                <a:spcPct val="115000"/>
              </a:lnSpc>
              <a:spcAft>
                <a:spcPts val="600"/>
              </a:spcAft>
            </a:pPr>
            <a:r>
              <a:rPr lang="ru-RU" sz="1800" dirty="0" smtClean="0">
                <a:latin typeface="Proxima Nova"/>
                <a:ea typeface="Proxima Nova"/>
                <a:cs typeface="Proxima Nova"/>
                <a:sym typeface="Proxima Nova"/>
              </a:rPr>
              <a:t>3.2. Оказание </a:t>
            </a:r>
            <a:r>
              <a:rPr lang="ru-RU" sz="1800" dirty="0">
                <a:latin typeface="Proxima Nova"/>
                <a:ea typeface="Proxima Nova"/>
                <a:cs typeface="Proxima Nova"/>
                <a:sym typeface="Proxima Nova"/>
              </a:rPr>
              <a:t>консультационных и методических услуг, направленных на коммерциализацию </a:t>
            </a:r>
            <a:r>
              <a:rPr lang="ru-RU" sz="1800" dirty="0" smtClean="0">
                <a:latin typeface="Proxima Nova"/>
                <a:ea typeface="Proxima Nova"/>
                <a:cs typeface="Proxima Nova"/>
                <a:sym typeface="Proxima Nova"/>
              </a:rPr>
              <a:t>технологий</a:t>
            </a:r>
          </a:p>
          <a:p>
            <a:pPr marL="1255713" lvl="0">
              <a:lnSpc>
                <a:spcPct val="115000"/>
              </a:lnSpc>
              <a:spcAft>
                <a:spcPts val="600"/>
              </a:spcAft>
            </a:pPr>
            <a:r>
              <a:rPr lang="ru-RU" sz="1800" dirty="0" smtClean="0">
                <a:latin typeface="Proxima Nova"/>
                <a:ea typeface="Proxima Nova"/>
                <a:cs typeface="Proxima Nova"/>
                <a:sym typeface="Proxima Nova"/>
              </a:rPr>
              <a:t>3.3. Оказание </a:t>
            </a:r>
            <a:r>
              <a:rPr lang="ru-RU" sz="1800" dirty="0">
                <a:latin typeface="Proxima Nova"/>
                <a:ea typeface="Proxima Nova"/>
                <a:cs typeface="Proxima Nova"/>
                <a:sym typeface="Proxima Nova"/>
              </a:rPr>
              <a:t>консультационных услуг, направленных на </a:t>
            </a:r>
            <a:r>
              <a:rPr lang="ru-RU" sz="1800" dirty="0" smtClean="0">
                <a:latin typeface="Proxima Nova"/>
                <a:ea typeface="Proxima Nova"/>
                <a:cs typeface="Proxima Nova"/>
                <a:sym typeface="Proxima Nova"/>
              </a:rPr>
              <a:t>получение </a:t>
            </a:r>
            <a:r>
              <a:rPr lang="ru-RU" sz="1800" dirty="0">
                <a:latin typeface="Proxima Nova"/>
                <a:ea typeface="Proxima Nova"/>
                <a:cs typeface="Proxima Nova"/>
                <a:sym typeface="Proxima Nova"/>
              </a:rPr>
              <a:t>финансовой (грантовой) </a:t>
            </a:r>
            <a:r>
              <a:rPr lang="ru-RU" sz="1800" dirty="0" smtClean="0">
                <a:latin typeface="Proxima Nova"/>
                <a:ea typeface="Proxima Nova"/>
                <a:cs typeface="Proxima Nova"/>
                <a:sym typeface="Proxima Nova"/>
              </a:rPr>
              <a:t>поддержки</a:t>
            </a:r>
          </a:p>
          <a:p>
            <a:pPr marL="541338" lvl="0" indent="714375">
              <a:lnSpc>
                <a:spcPct val="115000"/>
              </a:lnSpc>
              <a:spcAft>
                <a:spcPts val="600"/>
              </a:spcAft>
              <a:tabLst>
                <a:tab pos="541338" algn="l"/>
              </a:tabLst>
            </a:pPr>
            <a:r>
              <a:rPr lang="ru-RU" sz="1800" dirty="0" smtClean="0">
                <a:latin typeface="Proxima Nova"/>
                <a:ea typeface="Proxima Nova"/>
                <a:cs typeface="Proxima Nova"/>
                <a:sym typeface="Proxima Nova"/>
              </a:rPr>
              <a:t>3.4. Содействие </a:t>
            </a:r>
            <a:r>
              <a:rPr lang="ru-RU" sz="1800" dirty="0">
                <a:latin typeface="Proxima Nova"/>
                <a:ea typeface="Proxima Nova"/>
                <a:cs typeface="Proxima Nova"/>
                <a:sym typeface="Proxima Nova"/>
              </a:rPr>
              <a:t>привлечению внешних инвестиций в региональные проекты и </a:t>
            </a:r>
            <a:r>
              <a:rPr lang="ru-RU" sz="1800" dirty="0" smtClean="0">
                <a:latin typeface="Proxima Nova"/>
                <a:ea typeface="Proxima Nova"/>
                <a:cs typeface="Proxima Nova"/>
                <a:sym typeface="Proxima Nova"/>
              </a:rPr>
              <a:t>компании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ru-RU" sz="1800" dirty="0" smtClean="0">
                <a:latin typeface="Proxima Nova"/>
                <a:ea typeface="Proxima Nova"/>
                <a:cs typeface="Proxima Nova"/>
                <a:sym typeface="Proxima Nova"/>
              </a:rPr>
              <a:t>3.5. Организация </a:t>
            </a:r>
            <a:r>
              <a:rPr lang="ru-RU" sz="1800" dirty="0">
                <a:latin typeface="Proxima Nova"/>
                <a:ea typeface="Proxima Nova"/>
                <a:cs typeface="Proxima Nova"/>
                <a:sym typeface="Proxima Nova"/>
              </a:rPr>
              <a:t>поддержки </a:t>
            </a:r>
            <a:r>
              <a:rPr lang="ru-RU" sz="1800" dirty="0" smtClean="0">
                <a:latin typeface="Proxima Nova"/>
                <a:ea typeface="Proxima Nova"/>
                <a:cs typeface="Proxima Nova"/>
                <a:sym typeface="Proxima Nova"/>
              </a:rPr>
              <a:t>высокотехнологичным компаниям </a:t>
            </a:r>
            <a:r>
              <a:rPr lang="ru-RU" sz="1800" dirty="0">
                <a:latin typeface="Proxima Nova"/>
                <a:ea typeface="Proxima Nova"/>
                <a:cs typeface="Proxima Nova"/>
                <a:sym typeface="Proxima Nova"/>
              </a:rPr>
              <a:t>по выходу на российский и международные </a:t>
            </a:r>
            <a:r>
              <a:rPr lang="ru-RU" sz="1800" dirty="0" smtClean="0">
                <a:latin typeface="Proxima Nova"/>
                <a:ea typeface="Proxima Nova"/>
                <a:cs typeface="Proxima Nova"/>
                <a:sym typeface="Proxima Nova"/>
              </a:rPr>
              <a:t>рынки</a:t>
            </a:r>
          </a:p>
        </p:txBody>
      </p:sp>
      <p:pic>
        <p:nvPicPr>
          <p:cNvPr id="7" name="Shape 1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600" y="2542573"/>
            <a:ext cx="86409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1479" y="4540708"/>
            <a:ext cx="1008112" cy="5351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2782" y="4540708"/>
            <a:ext cx="801586" cy="534391"/>
          </a:xfrm>
          <a:prstGeom prst="rect">
            <a:avLst/>
          </a:prstGeom>
        </p:spPr>
      </p:pic>
      <p:pic>
        <p:nvPicPr>
          <p:cNvPr id="1030" name="Picture 6" descr="АНО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438" y="4533388"/>
            <a:ext cx="1209858" cy="5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5856" y="4693233"/>
            <a:ext cx="1172146" cy="380567"/>
          </a:xfrm>
          <a:prstGeom prst="rect">
            <a:avLst/>
          </a:prstGeom>
        </p:spPr>
      </p:pic>
      <p:pic>
        <p:nvPicPr>
          <p:cNvPr id="1034" name="Picture 10" descr="Министерство промышленности, торговли и развития предпринимательства Новосибирской области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0" y="4660183"/>
            <a:ext cx="358345" cy="47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7543" y="4629628"/>
            <a:ext cx="1051745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800" dirty="0" smtClean="0">
                <a:latin typeface="Proxima Nova"/>
                <a:ea typeface="Proxima Nova"/>
                <a:cs typeface="Proxima Nova"/>
                <a:sym typeface="Proxima Nova"/>
              </a:rPr>
              <a:t>Миннауки</a:t>
            </a:r>
          </a:p>
          <a:p>
            <a:pPr>
              <a:lnSpc>
                <a:spcPct val="115000"/>
              </a:lnSpc>
            </a:pPr>
            <a:r>
              <a:rPr lang="ru-RU" sz="800" dirty="0" smtClean="0">
                <a:latin typeface="Proxima Nova"/>
                <a:ea typeface="Proxima Nova"/>
                <a:cs typeface="Proxima Nova"/>
                <a:sym typeface="Proxima Nova"/>
              </a:rPr>
              <a:t>   </a:t>
            </a:r>
            <a:r>
              <a:rPr lang="ru-RU" sz="800" dirty="0" err="1">
                <a:latin typeface="Proxima Nova"/>
                <a:ea typeface="Proxima Nova"/>
                <a:cs typeface="Proxima Nova"/>
                <a:sym typeface="Proxima Nova"/>
              </a:rPr>
              <a:t>Минэконом</a:t>
            </a:r>
            <a:endParaRPr lang="ru-RU" sz="8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lvl="0">
              <a:lnSpc>
                <a:spcPct val="115000"/>
              </a:lnSpc>
            </a:pPr>
            <a:r>
              <a:rPr lang="ru-RU" sz="800" dirty="0" smtClean="0">
                <a:latin typeface="Proxima Nova"/>
                <a:ea typeface="Proxima Nova"/>
                <a:cs typeface="Proxima Nova"/>
                <a:sym typeface="Proxima Nova"/>
              </a:rPr>
              <a:t>       </a:t>
            </a:r>
            <a:r>
              <a:rPr lang="ru-RU" sz="800" dirty="0" err="1" smtClean="0">
                <a:latin typeface="Proxima Nova"/>
                <a:ea typeface="Proxima Nova"/>
                <a:cs typeface="Proxima Nova"/>
                <a:sym typeface="Proxima Nova"/>
              </a:rPr>
              <a:t>Минпромторг</a:t>
            </a:r>
            <a:endParaRPr lang="ru-RU" sz="800" dirty="0" smtClean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69948" y="4731990"/>
            <a:ext cx="1904889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200" dirty="0" smtClean="0">
                <a:latin typeface="Proxima Nova"/>
                <a:ea typeface="Proxima Nova"/>
                <a:cs typeface="Proxima Nova"/>
                <a:sym typeface="Proxima Nova"/>
              </a:rPr>
              <a:t>Новосибирской области</a:t>
            </a:r>
            <a:endParaRPr lang="ru-RU" sz="12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9992" y="4660183"/>
            <a:ext cx="1490082" cy="41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89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138"/>
          <p:cNvPicPr preferRelativeResize="0"/>
          <p:nvPr/>
        </p:nvPicPr>
        <p:blipFill rotWithShape="1">
          <a:blip r:embed="rId3">
            <a:alphaModFix amt="7000"/>
          </a:blip>
          <a:srcRect r="40284"/>
          <a:stretch/>
        </p:blipFill>
        <p:spPr>
          <a:xfrm>
            <a:off x="4591635" y="0"/>
            <a:ext cx="45888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845100" y="445025"/>
            <a:ext cx="7987200" cy="6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IV</a:t>
            </a:r>
            <a:r>
              <a:rPr lang="ru-RU" sz="24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. РАЗВИТИЕ </a:t>
            </a:r>
            <a:r>
              <a:rPr lang="ru-RU" sz="2400" b="1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КАДРОВОГО </a:t>
            </a:r>
            <a:r>
              <a:rPr lang="ru-RU" sz="24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ПОТЕНЦИАЛА</a:t>
            </a:r>
            <a:endParaRPr lang="ru-RU" sz="2400" b="1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95" name="Shape 95"/>
          <p:cNvCxnSpPr/>
          <p:nvPr/>
        </p:nvCxnSpPr>
        <p:spPr>
          <a:xfrm>
            <a:off x="0" y="760750"/>
            <a:ext cx="742500" cy="0"/>
          </a:xfrm>
          <a:prstGeom prst="straightConnector1">
            <a:avLst/>
          </a:prstGeom>
          <a:noFill/>
          <a:ln w="38100" cap="flat" cmpd="sng">
            <a:solidFill>
              <a:srgbClr val="FA394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532440" y="472079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rgbClr val="CCCCCC"/>
                </a:solidFill>
                <a:latin typeface="Proxima Nova"/>
                <a:ea typeface="Proxima Nova"/>
                <a:cs typeface="Proxima Nova"/>
                <a:sym typeface="Proxima Nova"/>
              </a:rPr>
              <a:t>18</a:t>
            </a:fld>
            <a:endParaRPr dirty="0">
              <a:solidFill>
                <a:srgbClr val="CCCCC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" name="Shape 277"/>
          <p:cNvSpPr txBox="1"/>
          <p:nvPr/>
        </p:nvSpPr>
        <p:spPr>
          <a:xfrm>
            <a:off x="36435" y="1613685"/>
            <a:ext cx="9144000" cy="13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55713" lvl="0">
              <a:lnSpc>
                <a:spcPct val="115000"/>
              </a:lnSpc>
              <a:spcAft>
                <a:spcPts val="1600"/>
              </a:spcAft>
            </a:pPr>
            <a:r>
              <a:rPr lang="ru-RU" sz="2000" dirty="0" smtClean="0">
                <a:latin typeface="Proxima Nova"/>
                <a:ea typeface="Proxima Nova"/>
                <a:cs typeface="Proxima Nova"/>
                <a:sym typeface="Proxima Nova"/>
              </a:rPr>
              <a:t>4.1</a:t>
            </a:r>
            <a:r>
              <a:rPr lang="ru-RU" sz="2000" dirty="0">
                <a:latin typeface="Proxima Nova"/>
                <a:ea typeface="Proxima Nova"/>
                <a:cs typeface="Proxima Nova"/>
                <a:sym typeface="Proxima Nova"/>
              </a:rPr>
              <a:t>. Организация и проведение </a:t>
            </a:r>
            <a:r>
              <a:rPr lang="ru-RU" sz="2000" dirty="0" smtClean="0">
                <a:latin typeface="Proxima Nova"/>
                <a:ea typeface="Proxima Nova"/>
                <a:cs typeface="Proxima Nova"/>
                <a:sym typeface="Proxima Nova"/>
              </a:rPr>
              <a:t>коммуникационных </a:t>
            </a:r>
            <a:r>
              <a:rPr lang="ru-RU" sz="2000" dirty="0">
                <a:latin typeface="Proxima Nova"/>
                <a:ea typeface="Proxima Nova"/>
                <a:cs typeface="Proxima Nova"/>
                <a:sym typeface="Proxima Nova"/>
              </a:rPr>
              <a:t>мероприятий</a:t>
            </a:r>
            <a:endParaRPr lang="ru-RU" sz="2000" dirty="0" smtClean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1255713">
              <a:lnSpc>
                <a:spcPct val="115000"/>
              </a:lnSpc>
              <a:spcAft>
                <a:spcPts val="1600"/>
              </a:spcAft>
            </a:pPr>
            <a:r>
              <a:rPr lang="ru-RU" sz="2000" dirty="0" smtClean="0">
                <a:latin typeface="Proxima Nova"/>
                <a:ea typeface="Proxima Nova"/>
                <a:cs typeface="Proxima Nova"/>
                <a:sym typeface="Proxima Nova"/>
              </a:rPr>
              <a:t>4.2</a:t>
            </a:r>
            <a:r>
              <a:rPr lang="ru-RU" sz="2000" dirty="0"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r>
              <a:rPr lang="ru-RU" sz="2000" dirty="0" smtClean="0">
                <a:latin typeface="Proxima Nova"/>
                <a:ea typeface="Proxima Nova"/>
                <a:cs typeface="Proxima Nova"/>
                <a:sym typeface="Proxima Nova"/>
              </a:rPr>
              <a:t>Организация мероприятий по повышению компетенций</a:t>
            </a:r>
            <a:endParaRPr lang="ru-RU" sz="20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" name="Shape 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452" y="1739794"/>
            <a:ext cx="864096" cy="761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4594176"/>
            <a:ext cx="1870323" cy="52022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500" y="3219822"/>
            <a:ext cx="6084007" cy="116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64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138"/>
          <p:cNvPicPr preferRelativeResize="0"/>
          <p:nvPr/>
        </p:nvPicPr>
        <p:blipFill rotWithShape="1">
          <a:blip r:embed="rId3">
            <a:alphaModFix amt="7000"/>
          </a:blip>
          <a:srcRect r="40284"/>
          <a:stretch/>
        </p:blipFill>
        <p:spPr>
          <a:xfrm>
            <a:off x="4555200" y="0"/>
            <a:ext cx="45888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845100" y="445024"/>
            <a:ext cx="7987200" cy="8305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V</a:t>
            </a:r>
            <a:r>
              <a:rPr lang="ru-RU" sz="24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. ПРОДВИЖЕНИЕ НАУЧНОЙ И </a:t>
            </a:r>
            <a:br>
              <a:rPr lang="ru-RU" sz="24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ru-RU" sz="24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ИННОВАЦИОННОЙ ДЕЯТЕЛЬНОСТИ</a:t>
            </a:r>
            <a:endParaRPr lang="ru-RU" sz="2400" b="1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95" name="Shape 95"/>
          <p:cNvCxnSpPr/>
          <p:nvPr/>
        </p:nvCxnSpPr>
        <p:spPr>
          <a:xfrm>
            <a:off x="0" y="760750"/>
            <a:ext cx="742500" cy="0"/>
          </a:xfrm>
          <a:prstGeom prst="straightConnector1">
            <a:avLst/>
          </a:prstGeom>
          <a:noFill/>
          <a:ln w="38100" cap="flat" cmpd="sng">
            <a:solidFill>
              <a:srgbClr val="FA394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532440" y="472079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rgbClr val="CCCCCC"/>
                </a:solidFill>
                <a:latin typeface="Proxima Nova"/>
                <a:ea typeface="Proxima Nova"/>
                <a:cs typeface="Proxima Nova"/>
                <a:sym typeface="Proxima Nova"/>
              </a:rPr>
              <a:t>19</a:t>
            </a:fld>
            <a:endParaRPr dirty="0">
              <a:solidFill>
                <a:srgbClr val="CCCCC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" name="Shape 277"/>
          <p:cNvSpPr txBox="1"/>
          <p:nvPr/>
        </p:nvSpPr>
        <p:spPr>
          <a:xfrm>
            <a:off x="15684" y="1491630"/>
            <a:ext cx="8948804" cy="3651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  <a:spcAft>
                <a:spcPts val="1600"/>
              </a:spcAft>
            </a:pPr>
            <a:r>
              <a:rPr lang="ru-RU" sz="2000" dirty="0"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r>
              <a:rPr lang="ru-RU" sz="2000" dirty="0" smtClean="0">
                <a:latin typeface="Proxima Nova"/>
                <a:ea typeface="Proxima Nova"/>
                <a:cs typeface="Proxima Nova"/>
                <a:sym typeface="Proxima Nova"/>
              </a:rPr>
              <a:t>.1. Популяризация </a:t>
            </a:r>
            <a:r>
              <a:rPr lang="ru-RU" sz="2000" dirty="0">
                <a:latin typeface="Proxima Nova"/>
                <a:ea typeface="Proxima Nova"/>
                <a:cs typeface="Proxima Nova"/>
                <a:sym typeface="Proxima Nova"/>
              </a:rPr>
              <a:t>науки и инновационной деятельности </a:t>
            </a:r>
            <a:endParaRPr lang="ru-RU" sz="2000" dirty="0" smtClean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1255713" lvl="0" algn="just">
              <a:lnSpc>
                <a:spcPct val="115000"/>
              </a:lnSpc>
              <a:spcAft>
                <a:spcPts val="1600"/>
              </a:spcAft>
            </a:pPr>
            <a:r>
              <a:rPr lang="ru-RU" sz="2000" dirty="0"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r>
              <a:rPr lang="ru-RU" sz="2000" dirty="0" smtClean="0">
                <a:latin typeface="Proxima Nova"/>
                <a:ea typeface="Proxima Nova"/>
                <a:cs typeface="Proxima Nova"/>
                <a:sym typeface="Proxima Nova"/>
              </a:rPr>
              <a:t>.2. Формирование </a:t>
            </a:r>
            <a:r>
              <a:rPr lang="ru-RU" sz="2000" dirty="0">
                <a:latin typeface="Proxima Nova"/>
                <a:ea typeface="Proxima Nova"/>
                <a:cs typeface="Proxima Nova"/>
                <a:sym typeface="Proxima Nova"/>
              </a:rPr>
              <a:t>и продвижение имиджа Новосибирской области как центра технологий мирового </a:t>
            </a:r>
            <a:r>
              <a:rPr lang="ru-RU" sz="2000" dirty="0" smtClean="0">
                <a:latin typeface="Proxima Nova"/>
                <a:ea typeface="Proxima Nova"/>
                <a:cs typeface="Proxima Nova"/>
                <a:sym typeface="Proxima Nova"/>
              </a:rPr>
              <a:t>уровня</a:t>
            </a:r>
          </a:p>
          <a:p>
            <a:pPr lvl="0" indent="1255713" algn="just">
              <a:lnSpc>
                <a:spcPct val="115000"/>
              </a:lnSpc>
              <a:spcAft>
                <a:spcPts val="1600"/>
              </a:spcAft>
            </a:pPr>
            <a:r>
              <a:rPr lang="ru-RU" sz="2000" dirty="0"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r>
              <a:rPr lang="ru-RU" sz="2000" dirty="0" smtClean="0">
                <a:latin typeface="Proxima Nova"/>
                <a:ea typeface="Proxima Nova"/>
                <a:cs typeface="Proxima Nova"/>
                <a:sym typeface="Proxima Nova"/>
              </a:rPr>
              <a:t>.3. </a:t>
            </a:r>
            <a:r>
              <a:rPr lang="ru-RU" sz="2000" dirty="0">
                <a:latin typeface="Proxima Nova"/>
                <a:ea typeface="Proxima Nova"/>
                <a:cs typeface="Proxima Nova"/>
                <a:sym typeface="Proxima Nova"/>
              </a:rPr>
              <a:t>Формирование и продвижение имиджа ГАУ НСО «Новосибирский областной инновационной фонд</a:t>
            </a:r>
            <a:r>
              <a:rPr lang="ru-RU" sz="2000" dirty="0" smtClean="0">
                <a:latin typeface="Proxima Nova"/>
                <a:ea typeface="Proxima Nova"/>
                <a:cs typeface="Proxima Nova"/>
                <a:sym typeface="Proxima Nova"/>
              </a:rPr>
              <a:t>» </a:t>
            </a:r>
            <a:r>
              <a:rPr lang="ru-RU" sz="2000" dirty="0">
                <a:latin typeface="Proxima Nova"/>
                <a:ea typeface="Proxima Nova"/>
                <a:cs typeface="Proxima Nova"/>
                <a:sym typeface="Proxima Nova"/>
              </a:rPr>
              <a:t>как единого оператора инновационной </a:t>
            </a:r>
            <a:r>
              <a:rPr lang="ru-RU" sz="2000" dirty="0" smtClean="0">
                <a:latin typeface="Proxima Nova"/>
                <a:ea typeface="Proxima Nova"/>
                <a:cs typeface="Proxima Nova"/>
                <a:sym typeface="Proxima Nova"/>
              </a:rPr>
              <a:t>деятельности в регионе</a:t>
            </a:r>
            <a:endParaRPr lang="ru-RU" sz="20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671" y="2252381"/>
            <a:ext cx="893994" cy="9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4594176"/>
            <a:ext cx="1870323" cy="520222"/>
          </a:xfrm>
          <a:prstGeom prst="rect">
            <a:avLst/>
          </a:prstGeom>
        </p:spPr>
      </p:pic>
      <p:pic>
        <p:nvPicPr>
          <p:cNvPr id="3074" name="Picture 2" descr="https://files.festivalnauki.ru/2015-materials/corporate_style/logo_basic_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567" y="4720798"/>
            <a:ext cx="2228970" cy="30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5987" y="4515966"/>
            <a:ext cx="1267833" cy="5701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5295" y="3992192"/>
            <a:ext cx="1763833" cy="109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36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845100" y="445025"/>
            <a:ext cx="7987200" cy="6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ФОНД</a:t>
            </a:r>
            <a:endParaRPr lang="ru-RU" sz="2400" b="1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95" name="Shape 95"/>
          <p:cNvCxnSpPr/>
          <p:nvPr/>
        </p:nvCxnSpPr>
        <p:spPr>
          <a:xfrm>
            <a:off x="0" y="760750"/>
            <a:ext cx="742500" cy="0"/>
          </a:xfrm>
          <a:prstGeom prst="straightConnector1">
            <a:avLst/>
          </a:prstGeom>
          <a:noFill/>
          <a:ln w="38100" cap="flat" cmpd="sng">
            <a:solidFill>
              <a:srgbClr val="FA394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472458" y="423398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rgbClr val="CCCCCC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fld>
            <a:endParaRPr>
              <a:solidFill>
                <a:srgbClr val="CCCCC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250" y="1934761"/>
            <a:ext cx="39604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434343"/>
                </a:solidFill>
                <a:latin typeface="Proxima Nova"/>
                <a:ea typeface="Proxima Nova"/>
                <a:cs typeface="Proxima Nova"/>
              </a:rPr>
              <a:t>Постановлением главы администрации Новосибирской области от 26.02.1996 № 99 учрежден Новосибирский областной фонд поддержки науки и высшего образования при администрации Новосибирской </a:t>
            </a:r>
            <a:r>
              <a:rPr lang="ru-RU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</a:rPr>
              <a:t>области</a:t>
            </a:r>
            <a:endParaRPr lang="ru-RU" dirty="0">
              <a:solidFill>
                <a:srgbClr val="434343"/>
              </a:solidFill>
              <a:latin typeface="Proxima Nova"/>
              <a:ea typeface="Proxima Nova"/>
              <a:cs typeface="Proxima Nova"/>
            </a:endParaRPr>
          </a:p>
        </p:txBody>
      </p:sp>
      <p:pic>
        <p:nvPicPr>
          <p:cNvPr id="19" name="Shape 151"/>
          <p:cNvPicPr preferRelativeResize="0"/>
          <p:nvPr/>
        </p:nvPicPr>
        <p:blipFill rotWithShape="1">
          <a:blip r:embed="rId3">
            <a:alphaModFix amt="7000"/>
          </a:blip>
          <a:srcRect r="40284"/>
          <a:stretch/>
        </p:blipFill>
        <p:spPr>
          <a:xfrm>
            <a:off x="4555200" y="0"/>
            <a:ext cx="45888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075" y="415919"/>
            <a:ext cx="3585509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44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532440" y="472079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rgbClr val="CCCCCC"/>
                </a:solidFill>
                <a:latin typeface="Proxima Nova"/>
                <a:ea typeface="Proxima Nova"/>
                <a:cs typeface="Proxima Nova"/>
                <a:sym typeface="Proxima Nova"/>
              </a:rPr>
              <a:t>20</a:t>
            </a:fld>
            <a:endParaRPr dirty="0">
              <a:solidFill>
                <a:srgbClr val="CCCCC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4427984" cy="5149921"/>
          </a:xfrm>
          <a:prstGeom prst="rect">
            <a:avLst/>
          </a:prstGeom>
        </p:spPr>
      </p:pic>
      <p:sp>
        <p:nvSpPr>
          <p:cNvPr id="13" name="Shape 276"/>
          <p:cNvSpPr txBox="1"/>
          <p:nvPr/>
        </p:nvSpPr>
        <p:spPr>
          <a:xfrm>
            <a:off x="5104450" y="877600"/>
            <a:ext cx="3139958" cy="8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200" b="1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Николаенко</a:t>
            </a:r>
            <a:r>
              <a:rPr lang="ru" sz="1800" b="1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ru" sz="1800" b="1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ru" sz="1800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Александр Леонидович</a:t>
            </a:r>
            <a:endParaRPr sz="18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" name="Shape 277"/>
          <p:cNvSpPr txBox="1"/>
          <p:nvPr/>
        </p:nvSpPr>
        <p:spPr>
          <a:xfrm>
            <a:off x="5104450" y="1680700"/>
            <a:ext cx="3000000" cy="24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900" b="1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Директор </a:t>
            </a:r>
            <a:endParaRPr lang="ru" sz="900" b="1" dirty="0" smtClean="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900" dirty="0" smtClean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Государственного </a:t>
            </a:r>
            <a:r>
              <a:rPr lang="ru" sz="900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автономного учреждения Новосибирской области «Новосибирский областной фонд поддержки науки и инновационной деятельности»</a:t>
            </a:r>
            <a:endParaRPr sz="9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" name="Shape 278"/>
          <p:cNvSpPr txBox="1"/>
          <p:nvPr/>
        </p:nvSpPr>
        <p:spPr>
          <a:xfrm>
            <a:off x="5030625" y="3192675"/>
            <a:ext cx="32736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+7 (383) 223-74-34</a:t>
            </a:r>
            <a:endParaRPr b="1" dirty="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630007, г. Новосибирск, ул. Сибревкома, д. 2, каб. </a:t>
            </a:r>
            <a:r>
              <a:rPr lang="ru" sz="900" dirty="0" smtClean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301</a:t>
            </a:r>
            <a:endParaRPr b="1" dirty="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</a:pPr>
            <a:r>
              <a:rPr lang="ru" sz="900" dirty="0" smtClean="0">
                <a:solidFill>
                  <a:srgbClr val="027379"/>
                </a:solidFill>
                <a:latin typeface="Proxima Nova"/>
                <a:ea typeface="Proxima Nova"/>
                <a:cs typeface="Proxima Nova"/>
                <a:sym typeface="Proxima Nova"/>
              </a:rPr>
              <a:t>Сайт: </a:t>
            </a:r>
            <a:r>
              <a:rPr lang="ru" sz="900" u="sng" dirty="0" smtClean="0">
                <a:solidFill>
                  <a:srgbClr val="027379"/>
                </a:solidFill>
                <a:latin typeface="Proxima Nova"/>
                <a:ea typeface="Proxima Nova"/>
                <a:cs typeface="Proxima Nova"/>
                <a:sym typeface="Proxima Nova"/>
              </a:rPr>
              <a:t>fondnid.ru</a:t>
            </a:r>
            <a:r>
              <a:rPr lang="ru" sz="900" dirty="0" smtClean="0">
                <a:solidFill>
                  <a:srgbClr val="027379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</a:t>
            </a:r>
            <a:r>
              <a:rPr lang="en-US" sz="900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E-mail: </a:t>
            </a:r>
            <a:r>
              <a:rPr lang="en-US" sz="900" u="sng" dirty="0" smtClean="0">
                <a:solidFill>
                  <a:srgbClr val="027379"/>
                </a:solidFill>
                <a:latin typeface="Proxima Nova"/>
                <a:ea typeface="Proxima Nova"/>
                <a:cs typeface="Proxima Nova"/>
                <a:sym typeface="Proxima Nova"/>
              </a:rPr>
              <a:t>fd.nid@nso.ru</a:t>
            </a:r>
            <a:r>
              <a:rPr lang="ru" sz="900" u="sng" dirty="0" smtClean="0">
                <a:solidFill>
                  <a:srgbClr val="027379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900" u="sng" dirty="0">
              <a:solidFill>
                <a:srgbClr val="02737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721" y="1563638"/>
            <a:ext cx="2457359" cy="251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53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845100" y="445025"/>
            <a:ext cx="7987200" cy="6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ОСНОВНАЯ ДЕЯТЕЛЬНОСТЬ В 2020 ГОДУ:</a:t>
            </a:r>
            <a:endParaRPr lang="ru-RU" sz="2400" b="1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95" name="Shape 95"/>
          <p:cNvCxnSpPr/>
          <p:nvPr/>
        </p:nvCxnSpPr>
        <p:spPr>
          <a:xfrm>
            <a:off x="0" y="760750"/>
            <a:ext cx="742500" cy="0"/>
          </a:xfrm>
          <a:prstGeom prst="straightConnector1">
            <a:avLst/>
          </a:prstGeom>
          <a:noFill/>
          <a:ln w="38100" cap="flat" cmpd="sng">
            <a:solidFill>
              <a:srgbClr val="FA394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472458" y="423398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rgbClr val="CCCCCC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fld>
            <a:endParaRPr>
              <a:solidFill>
                <a:srgbClr val="CCCCC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7" name="Shape 66"/>
          <p:cNvCxnSpPr/>
          <p:nvPr/>
        </p:nvCxnSpPr>
        <p:spPr>
          <a:xfrm>
            <a:off x="971600" y="1278419"/>
            <a:ext cx="4555200" cy="0"/>
          </a:xfrm>
          <a:prstGeom prst="straightConnector1">
            <a:avLst/>
          </a:prstGeom>
          <a:noFill/>
          <a:ln w="9525" cap="flat" cmpd="sng">
            <a:solidFill>
              <a:srgbClr val="BEBEB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Shape 67"/>
          <p:cNvCxnSpPr/>
          <p:nvPr/>
        </p:nvCxnSpPr>
        <p:spPr>
          <a:xfrm>
            <a:off x="971600" y="2891769"/>
            <a:ext cx="4555200" cy="0"/>
          </a:xfrm>
          <a:prstGeom prst="straightConnector1">
            <a:avLst/>
          </a:prstGeom>
          <a:noFill/>
          <a:ln w="9525" cap="flat" cmpd="sng">
            <a:solidFill>
              <a:srgbClr val="BEBEB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68"/>
          <p:cNvSpPr txBox="1"/>
          <p:nvPr/>
        </p:nvSpPr>
        <p:spPr>
          <a:xfrm>
            <a:off x="1139950" y="2262073"/>
            <a:ext cx="1985100" cy="422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sz="1000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Консалтинг</a:t>
            </a:r>
          </a:p>
        </p:txBody>
      </p:sp>
      <p:cxnSp>
        <p:nvCxnSpPr>
          <p:cNvPr id="40" name="Shape 69"/>
          <p:cNvCxnSpPr/>
          <p:nvPr/>
        </p:nvCxnSpPr>
        <p:spPr>
          <a:xfrm rot="10800000">
            <a:off x="3249200" y="1275606"/>
            <a:ext cx="0" cy="3202800"/>
          </a:xfrm>
          <a:prstGeom prst="straightConnector1">
            <a:avLst/>
          </a:prstGeom>
          <a:noFill/>
          <a:ln w="9525" cap="flat" cmpd="sng">
            <a:solidFill>
              <a:srgbClr val="BEBEB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70"/>
          <p:cNvSpPr txBox="1"/>
          <p:nvPr/>
        </p:nvSpPr>
        <p:spPr>
          <a:xfrm>
            <a:off x="3373350" y="2199406"/>
            <a:ext cx="1985100" cy="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sz="1000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Экспертная деятельность</a:t>
            </a:r>
            <a:endParaRPr lang="ru-RU" sz="1000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" name="Shape 71"/>
          <p:cNvSpPr txBox="1"/>
          <p:nvPr/>
        </p:nvSpPr>
        <p:spPr>
          <a:xfrm>
            <a:off x="1139950" y="3717906"/>
            <a:ext cx="19851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Аналитическая деятельность</a:t>
            </a:r>
            <a:endParaRPr sz="1000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" name="Shape 72"/>
          <p:cNvSpPr txBox="1"/>
          <p:nvPr/>
        </p:nvSpPr>
        <p:spPr>
          <a:xfrm>
            <a:off x="3373350" y="3473230"/>
            <a:ext cx="1985100" cy="8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000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Организация </a:t>
            </a:r>
            <a:r>
              <a:rPr lang="ru" sz="1000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и проведение </a:t>
            </a:r>
            <a:r>
              <a:rPr lang="ru" sz="1000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мероприятий</a:t>
            </a:r>
            <a:endParaRPr sz="1000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4925" y="1476269"/>
            <a:ext cx="431838" cy="431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7131" y="1476269"/>
            <a:ext cx="431838" cy="431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4926" y="3156837"/>
            <a:ext cx="39360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67125" y="3137706"/>
            <a:ext cx="39360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151"/>
          <p:cNvPicPr preferRelativeResize="0"/>
          <p:nvPr/>
        </p:nvPicPr>
        <p:blipFill rotWithShape="1">
          <a:blip r:embed="rId7">
            <a:alphaModFix amt="7000"/>
          </a:blip>
          <a:srcRect r="40284"/>
          <a:stretch/>
        </p:blipFill>
        <p:spPr>
          <a:xfrm>
            <a:off x="4555200" y="0"/>
            <a:ext cx="45888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4922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 rotWithShape="1">
          <a:blip r:embed="rId3">
            <a:alphaModFix amt="7000"/>
          </a:blip>
          <a:srcRect r="40284"/>
          <a:stretch/>
        </p:blipFill>
        <p:spPr>
          <a:xfrm>
            <a:off x="4555200" y="0"/>
            <a:ext cx="45888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940798" y="452446"/>
            <a:ext cx="8479428" cy="463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КОНСАЛТИНГ</a:t>
            </a:r>
            <a:endParaRPr lang="ru-RU" sz="2400" b="1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54" name="Shape 154"/>
          <p:cNvCxnSpPr/>
          <p:nvPr/>
        </p:nvCxnSpPr>
        <p:spPr>
          <a:xfrm>
            <a:off x="-6550" y="760750"/>
            <a:ext cx="749100" cy="0"/>
          </a:xfrm>
          <a:prstGeom prst="straightConnector1">
            <a:avLst/>
          </a:prstGeom>
          <a:noFill/>
          <a:ln w="38100" cap="flat" cmpd="sng">
            <a:solidFill>
              <a:srgbClr val="FA394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rgbClr val="CCCCCC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fld>
            <a:endParaRPr>
              <a:solidFill>
                <a:srgbClr val="CCCCC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" name="Shape 174"/>
          <p:cNvSpPr txBox="1"/>
          <p:nvPr/>
        </p:nvSpPr>
        <p:spPr>
          <a:xfrm>
            <a:off x="921596" y="772229"/>
            <a:ext cx="8099562" cy="1109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В 2020 году в рамках оказания</a:t>
            </a:r>
            <a:r>
              <a:rPr lang="ru-RU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ru-RU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консультационных услуг субъектам инновационной </a:t>
            </a:r>
            <a:r>
              <a:rPr lang="ru-RU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деятельности по </a:t>
            </a:r>
            <a:r>
              <a:rPr lang="ru-RU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разработке бизнес-планов, концепций, технико-экономических обоснований, инвестиционных проектов, реализуемых на территории Новосибирской </a:t>
            </a:r>
            <a:r>
              <a:rPr lang="ru-RU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области на конкурсной основе разработаны технико-экономические обоснования 5 проектов:</a:t>
            </a:r>
            <a:endParaRPr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" name="Shape 1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297" y="1136409"/>
            <a:ext cx="380675" cy="38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74"/>
          <p:cNvSpPr txBox="1"/>
          <p:nvPr/>
        </p:nvSpPr>
        <p:spPr>
          <a:xfrm>
            <a:off x="921597" y="1881263"/>
            <a:ext cx="7178796" cy="292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ru-RU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1. «Методы диагностики и иммунотерапии ветеринарных </a:t>
            </a:r>
            <a:r>
              <a:rPr lang="ru-RU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заболеваний»</a:t>
            </a:r>
          </a:p>
          <a:p>
            <a:pPr lvl="0" algn="just">
              <a:lnSpc>
                <a:spcPct val="150000"/>
              </a:lnSpc>
            </a:pPr>
            <a:r>
              <a:rPr lang="ru-RU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2. «Разработка и подготовка к производству спектра гидролитических ферментных препаратов для импортозамещения на основе рекомбинантных продуцентов» </a:t>
            </a:r>
          </a:p>
          <a:p>
            <a:pPr lvl="0" algn="just">
              <a:lnSpc>
                <a:spcPct val="150000"/>
              </a:lnSpc>
            </a:pPr>
            <a:r>
              <a:rPr lang="ru-RU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r>
              <a:rPr lang="ru-RU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. «Подготовка и коммерциализация технологий добычи и переработки сапропелей озер Новосибирской области для нужд агропромышленного комплекса и других применений</a:t>
            </a:r>
            <a:r>
              <a:rPr lang="ru-RU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».</a:t>
            </a:r>
            <a:endParaRPr lang="ru-RU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algn="just">
              <a:lnSpc>
                <a:spcPct val="150000"/>
              </a:lnSpc>
            </a:pPr>
            <a:r>
              <a:rPr lang="ru-RU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4. «Научно-внедренческий центр современных городских </a:t>
            </a:r>
            <a:r>
              <a:rPr lang="ru-RU" dirty="0" err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агротехнологий</a:t>
            </a:r>
            <a:r>
              <a:rPr lang="ru-RU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» </a:t>
            </a:r>
            <a:r>
              <a:rPr lang="ru-RU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lang="ru-RU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algn="just">
              <a:lnSpc>
                <a:spcPct val="150000"/>
              </a:lnSpc>
            </a:pPr>
            <a:r>
              <a:rPr lang="ru-RU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5. «Создание региональной системы оценки генетического потенциала чёрно-пёстрого скота сибирского </a:t>
            </a:r>
            <a:r>
              <a:rPr lang="ru-RU" dirty="0" err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отродья</a:t>
            </a:r>
            <a:r>
              <a:rPr lang="ru-RU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».</a:t>
            </a:r>
            <a:endParaRPr lang="ru-RU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289409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845100" y="445025"/>
            <a:ext cx="7987200" cy="6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ЭКСПЕРТНАЯ ДЕЯТЕЛЬНОСТЬ</a:t>
            </a:r>
            <a:endParaRPr lang="ru-RU" sz="2400" b="1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37" name="Shape 137"/>
          <p:cNvCxnSpPr/>
          <p:nvPr/>
        </p:nvCxnSpPr>
        <p:spPr>
          <a:xfrm>
            <a:off x="-6550" y="760750"/>
            <a:ext cx="749100" cy="0"/>
          </a:xfrm>
          <a:prstGeom prst="straightConnector1">
            <a:avLst/>
          </a:prstGeom>
          <a:noFill/>
          <a:ln w="38100" cap="flat" cmpd="sng">
            <a:solidFill>
              <a:srgbClr val="FA394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8" name="Shape 138"/>
          <p:cNvPicPr preferRelativeResize="0"/>
          <p:nvPr/>
        </p:nvPicPr>
        <p:blipFill rotWithShape="1">
          <a:blip r:embed="rId3">
            <a:alphaModFix amt="7000"/>
          </a:blip>
          <a:srcRect r="40284"/>
          <a:stretch/>
        </p:blipFill>
        <p:spPr>
          <a:xfrm>
            <a:off x="4555200" y="0"/>
            <a:ext cx="45888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rgbClr val="CCCCCC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fld>
            <a:endParaRPr>
              <a:solidFill>
                <a:srgbClr val="CCCCC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819903"/>
            <a:ext cx="86679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434343"/>
              </a:solidFill>
              <a:latin typeface="Proxima Nova"/>
              <a:ea typeface="Proxima Nova"/>
              <a:cs typeface="Proxima Nova"/>
            </a:endParaRPr>
          </a:p>
          <a:p>
            <a:r>
              <a:rPr lang="ru-RU" sz="1600" dirty="0">
                <a:solidFill>
                  <a:srgbClr val="434343"/>
                </a:solidFill>
                <a:latin typeface="Proxima Nova"/>
                <a:ea typeface="Proxima Nova"/>
                <a:cs typeface="Proxima Nova"/>
              </a:rPr>
              <a:t>С 2017 года экспертами Фонда проведено </a:t>
            </a:r>
            <a:r>
              <a:rPr lang="ru-RU" sz="1600" b="1" dirty="0">
                <a:solidFill>
                  <a:srgbClr val="FF0000"/>
                </a:solidFill>
                <a:latin typeface="Proxima Nova"/>
                <a:ea typeface="Proxima Nova"/>
                <a:cs typeface="Proxima Nova"/>
              </a:rPr>
              <a:t>220 </a:t>
            </a:r>
            <a:r>
              <a:rPr lang="ru-RU" sz="1600" b="1" dirty="0" smtClean="0">
                <a:solidFill>
                  <a:srgbClr val="FF0000"/>
                </a:solidFill>
                <a:latin typeface="Proxima Nova"/>
                <a:ea typeface="Proxima Nova"/>
                <a:cs typeface="Proxima Nova"/>
              </a:rPr>
              <a:t>экспертиз</a:t>
            </a:r>
            <a:r>
              <a:rPr lang="ru-RU" sz="1600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</a:rPr>
              <a:t> </a:t>
            </a:r>
            <a:r>
              <a:rPr lang="ru-RU" sz="1600" dirty="0">
                <a:solidFill>
                  <a:srgbClr val="434343"/>
                </a:solidFill>
                <a:latin typeface="Proxima Nova"/>
                <a:ea typeface="Proxima Nova"/>
                <a:cs typeface="Proxima Nova"/>
              </a:rPr>
              <a:t>в рамках предоставления субсидий субъектам инновационной деятельности на подготовку, осуществление трансфера и коммерциализацию технологий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58702" y="1150072"/>
            <a:ext cx="44852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9"/>
            </a:pPr>
            <a:endParaRPr lang="ru-RU" dirty="0">
              <a:solidFill>
                <a:schemeClr val="tx1"/>
              </a:solidFill>
              <a:latin typeface="Proxima Nova"/>
              <a:ea typeface="Proxima Nova"/>
              <a:cs typeface="Proxima Nova"/>
            </a:endParaRPr>
          </a:p>
        </p:txBody>
      </p:sp>
      <p:pic>
        <p:nvPicPr>
          <p:cNvPr id="10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514" y="1260528"/>
            <a:ext cx="431838" cy="45120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9"/>
          <p:cNvSpPr txBox="1">
            <a:spLocks noGrp="1"/>
          </p:cNvSpPr>
          <p:nvPr>
            <p:ph type="body" idx="1"/>
          </p:nvPr>
        </p:nvSpPr>
        <p:spPr>
          <a:xfrm>
            <a:off x="899591" y="1063117"/>
            <a:ext cx="5249141" cy="12972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ru" sz="1600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Для анализа и оценки </a:t>
            </a:r>
            <a:r>
              <a:rPr lang="ru" sz="1600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научно-технических и инновационных проектов мы </a:t>
            </a:r>
            <a:r>
              <a:rPr lang="ru" sz="1600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привлекаем экспертов из научного и предпринимательского </a:t>
            </a:r>
            <a:r>
              <a:rPr lang="ru" sz="1600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сообщества</a:t>
            </a:r>
            <a:endParaRPr sz="1600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sz="1600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251282" y="626738"/>
            <a:ext cx="2282352" cy="1766824"/>
            <a:chOff x="749075" y="2076150"/>
            <a:chExt cx="3165311" cy="2339400"/>
          </a:xfrm>
        </p:grpSpPr>
        <p:sp>
          <p:nvSpPr>
            <p:cNvPr id="12" name="Shape 224"/>
            <p:cNvSpPr/>
            <p:nvPr/>
          </p:nvSpPr>
          <p:spPr>
            <a:xfrm>
              <a:off x="749075" y="2076150"/>
              <a:ext cx="3165300" cy="2339400"/>
            </a:xfrm>
            <a:prstGeom prst="snip1Rect">
              <a:avLst>
                <a:gd name="adj" fmla="val 10859"/>
              </a:avLst>
            </a:prstGeom>
            <a:solidFill>
              <a:srgbClr val="027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229"/>
            <p:cNvSpPr txBox="1"/>
            <p:nvPr/>
          </p:nvSpPr>
          <p:spPr>
            <a:xfrm>
              <a:off x="888667" y="2541234"/>
              <a:ext cx="3014336" cy="1409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2000" b="1" dirty="0" smtClean="0">
                  <a:solidFill>
                    <a:srgbClr val="FF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206 экспертов</a:t>
              </a:r>
            </a:p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600" dirty="0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п</a:t>
              </a:r>
              <a:r>
                <a:rPr lang="ru-RU" sz="1600" dirty="0" smtClean="0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реимущественно из институтов СО РАН</a:t>
              </a:r>
              <a:endParaRPr sz="1600" b="1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7" name="Shape 231"/>
            <p:cNvSpPr/>
            <p:nvPr/>
          </p:nvSpPr>
          <p:spPr>
            <a:xfrm>
              <a:off x="3666286" y="2081982"/>
              <a:ext cx="248100" cy="248100"/>
            </a:xfrm>
            <a:prstGeom prst="rtTriangle">
              <a:avLst/>
            </a:prstGeom>
            <a:solidFill>
              <a:srgbClr val="61B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" name="Shape 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430" y="3025300"/>
            <a:ext cx="431838" cy="43184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/>
          <p:cNvSpPr/>
          <p:nvPr/>
        </p:nvSpPr>
        <p:spPr>
          <a:xfrm>
            <a:off x="742550" y="2684727"/>
            <a:ext cx="86679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434343"/>
              </a:solidFill>
              <a:latin typeface="Proxima Nova"/>
              <a:ea typeface="Proxima Nova"/>
              <a:cs typeface="Proxima Nova"/>
            </a:endParaRPr>
          </a:p>
          <a:p>
            <a:r>
              <a:rPr lang="ru-RU" sz="1600" dirty="0">
                <a:solidFill>
                  <a:srgbClr val="434343"/>
                </a:solidFill>
                <a:latin typeface="Proxima Nova"/>
                <a:ea typeface="Proxima Nova"/>
                <a:cs typeface="Proxima Nova"/>
              </a:rPr>
              <a:t>В</a:t>
            </a:r>
            <a:r>
              <a:rPr lang="ru-RU" sz="1600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</a:rPr>
              <a:t> 2020 году </a:t>
            </a:r>
            <a:r>
              <a:rPr lang="ru-RU" sz="1600" dirty="0">
                <a:solidFill>
                  <a:srgbClr val="434343"/>
                </a:solidFill>
                <a:latin typeface="Proxima Nova"/>
                <a:ea typeface="Proxima Nova"/>
                <a:cs typeface="Proxima Nova"/>
              </a:rPr>
              <a:t>экспертами Фонда </a:t>
            </a:r>
            <a:r>
              <a:rPr lang="ru-RU" sz="1600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</a:rPr>
              <a:t>подготовлено </a:t>
            </a:r>
            <a:r>
              <a:rPr lang="ru-RU" sz="1600" b="1" dirty="0" smtClean="0">
                <a:solidFill>
                  <a:srgbClr val="FF0000"/>
                </a:solidFill>
                <a:latin typeface="Proxima Nova"/>
                <a:ea typeface="Proxima Nova"/>
                <a:cs typeface="Proxima Nova"/>
              </a:rPr>
              <a:t>120 </a:t>
            </a:r>
            <a:r>
              <a:rPr lang="ru-RU" sz="1600" b="1" dirty="0">
                <a:solidFill>
                  <a:srgbClr val="FF0000"/>
                </a:solidFill>
                <a:latin typeface="Proxima Nova"/>
                <a:ea typeface="Proxima Nova"/>
                <a:cs typeface="Proxima Nova"/>
              </a:rPr>
              <a:t>экспертных </a:t>
            </a:r>
            <a:r>
              <a:rPr lang="ru-RU" sz="1600" b="1" dirty="0" smtClean="0">
                <a:solidFill>
                  <a:srgbClr val="FF0000"/>
                </a:solidFill>
                <a:latin typeface="Proxima Nova"/>
                <a:ea typeface="Proxima Nova"/>
                <a:cs typeface="Proxima Nova"/>
              </a:rPr>
              <a:t>заключений</a:t>
            </a:r>
            <a:r>
              <a:rPr lang="ru-RU" sz="1600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</a:rPr>
              <a:t>: </a:t>
            </a:r>
          </a:p>
          <a:p>
            <a:r>
              <a:rPr lang="ru-RU" sz="1600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</a:rPr>
              <a:t>проведено </a:t>
            </a:r>
            <a:r>
              <a:rPr lang="ru-RU" sz="1600" b="1" dirty="0" smtClean="0">
                <a:solidFill>
                  <a:srgbClr val="FF0000"/>
                </a:solidFill>
                <a:latin typeface="Proxima Nova"/>
                <a:ea typeface="Proxima Nova"/>
                <a:cs typeface="Proxima Nova"/>
              </a:rPr>
              <a:t>80 </a:t>
            </a:r>
            <a:r>
              <a:rPr lang="ru-RU" sz="1600" b="1" dirty="0">
                <a:solidFill>
                  <a:srgbClr val="FF0000"/>
                </a:solidFill>
                <a:latin typeface="Proxima Nova"/>
                <a:ea typeface="Proxima Nova"/>
                <a:cs typeface="Proxima Nova"/>
              </a:rPr>
              <a:t>научно-технических и 40 </a:t>
            </a:r>
            <a:r>
              <a:rPr lang="ru-RU" sz="1600" b="1" dirty="0" smtClean="0">
                <a:solidFill>
                  <a:srgbClr val="FF0000"/>
                </a:solidFill>
                <a:latin typeface="Proxima Nova"/>
                <a:ea typeface="Proxima Nova"/>
                <a:cs typeface="Proxima Nova"/>
              </a:rPr>
              <a:t>инвестиционных </a:t>
            </a:r>
            <a:r>
              <a:rPr lang="ru-RU" sz="1600" dirty="0" smtClean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экспертиз </a:t>
            </a:r>
            <a:r>
              <a:rPr lang="ru-RU" sz="1600" dirty="0">
                <a:solidFill>
                  <a:srgbClr val="434343"/>
                </a:solidFill>
                <a:latin typeface="Proxima Nova"/>
                <a:ea typeface="Proxima Nova"/>
                <a:cs typeface="Proxima Nova"/>
              </a:rPr>
              <a:t>проектов: </a:t>
            </a:r>
          </a:p>
          <a:p>
            <a:endParaRPr lang="ru-RU" sz="1600" dirty="0">
              <a:solidFill>
                <a:srgbClr val="434343"/>
              </a:solidFill>
              <a:latin typeface="Proxima Nova"/>
              <a:ea typeface="Proxima Nova"/>
              <a:cs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044632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845100" y="445025"/>
            <a:ext cx="7987200" cy="6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АНАЛИТИЧЕСКАЯ ДЕЯТЕЛЬНОСТЬ</a:t>
            </a:r>
            <a:endParaRPr lang="ru-RU" sz="2400" b="1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37" name="Shape 137"/>
          <p:cNvCxnSpPr/>
          <p:nvPr/>
        </p:nvCxnSpPr>
        <p:spPr>
          <a:xfrm>
            <a:off x="-6550" y="760750"/>
            <a:ext cx="749100" cy="0"/>
          </a:xfrm>
          <a:prstGeom prst="straightConnector1">
            <a:avLst/>
          </a:prstGeom>
          <a:noFill/>
          <a:ln w="38100" cap="flat" cmpd="sng">
            <a:solidFill>
              <a:srgbClr val="FA394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8" name="Shape 138"/>
          <p:cNvPicPr preferRelativeResize="0"/>
          <p:nvPr/>
        </p:nvPicPr>
        <p:blipFill rotWithShape="1">
          <a:blip r:embed="rId3">
            <a:alphaModFix amt="7000"/>
          </a:blip>
          <a:srcRect r="40284"/>
          <a:stretch/>
        </p:blipFill>
        <p:spPr>
          <a:xfrm>
            <a:off x="4555200" y="0"/>
            <a:ext cx="45888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rgbClr val="CCCCCC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fld>
            <a:endParaRPr>
              <a:solidFill>
                <a:srgbClr val="CCCCC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58702" y="1150072"/>
            <a:ext cx="44852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9"/>
            </a:pPr>
            <a:endParaRPr lang="ru-RU" dirty="0">
              <a:solidFill>
                <a:schemeClr val="tx1"/>
              </a:solidFill>
              <a:latin typeface="Proxima Nova"/>
              <a:ea typeface="Proxima Nova"/>
              <a:cs typeface="Proxima Nova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390" y="1053487"/>
            <a:ext cx="2521521" cy="35665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19587" y="4688205"/>
            <a:ext cx="13724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u="sng" dirty="0">
                <a:solidFill>
                  <a:srgbClr val="0070C0"/>
                </a:solidFill>
              </a:rPr>
              <a:t>https://fondnid.ru/</a:t>
            </a:r>
            <a:endParaRPr lang="ru-RU" sz="1200" u="sng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79" y="1053487"/>
            <a:ext cx="2530307" cy="360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9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237"/>
          <p:cNvPicPr preferRelativeResize="0"/>
          <p:nvPr/>
        </p:nvPicPr>
        <p:blipFill rotWithShape="1">
          <a:blip r:embed="rId3">
            <a:alphaModFix amt="20000"/>
          </a:blip>
          <a:srcRect t="6969" b="8656"/>
          <a:stretch/>
        </p:blipFill>
        <p:spPr>
          <a:xfrm>
            <a:off x="0" y="0"/>
            <a:ext cx="9144000" cy="45879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BF43CF-F777-468B-96EF-6F83E9D8AEBF}"/>
              </a:ext>
            </a:extLst>
          </p:cNvPr>
          <p:cNvSpPr txBox="1"/>
          <p:nvPr/>
        </p:nvSpPr>
        <p:spPr>
          <a:xfrm>
            <a:off x="251521" y="986797"/>
            <a:ext cx="50594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+mn-lt"/>
              </a:rPr>
              <a:t>Экспозицию Сибирской Венчурной Ярмарки в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2020году составили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23 компании следующих направлений:</a:t>
            </a:r>
          </a:p>
          <a:p>
            <a:endParaRPr lang="ru-RU" sz="1800" dirty="0">
              <a:solidFill>
                <a:schemeClr val="tx1"/>
              </a:solidFill>
              <a:latin typeface="+mn-lt"/>
            </a:endParaRPr>
          </a:p>
          <a:p>
            <a:pPr marL="342900" lvl="0" indent="-342900">
              <a:buFont typeface="Wingdings" panose="05000000000000000000" pitchFamily="2" charset="2"/>
              <a:buChar char="ü"/>
              <a:tabLst>
                <a:tab pos="630555" algn="l"/>
              </a:tabLst>
            </a:pPr>
            <a:r>
              <a:rPr lang="ru-R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Биомедицинские технологии и индивидуальная медицина</a:t>
            </a:r>
          </a:p>
          <a:p>
            <a:pPr marL="342900" lvl="0" indent="-342900">
              <a:buFont typeface="Wingdings" panose="05000000000000000000" pitchFamily="2" charset="2"/>
              <a:buChar char="ü"/>
              <a:tabLst>
                <a:tab pos="630555" algn="l"/>
              </a:tabLst>
            </a:pPr>
            <a:r>
              <a:rPr lang="ru-R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 – телекоммуникационные технологии в биомедицине</a:t>
            </a:r>
          </a:p>
          <a:p>
            <a:pPr marL="342900" lvl="0" indent="-342900">
              <a:buFont typeface="Wingdings" panose="05000000000000000000" pitchFamily="2" charset="2"/>
              <a:buChar char="ü"/>
              <a:tabLst>
                <a:tab pos="630555" algn="l"/>
              </a:tabLst>
            </a:pPr>
            <a:r>
              <a:rPr lang="ru-R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Вирусология и биофизика</a:t>
            </a:r>
          </a:p>
          <a:p>
            <a:pPr marL="342900" lvl="0" indent="-342900">
              <a:buFont typeface="Wingdings" panose="05000000000000000000" pitchFamily="2" charset="2"/>
              <a:buChar char="ü"/>
              <a:tabLst>
                <a:tab pos="630555" algn="l"/>
              </a:tabLst>
            </a:pPr>
            <a:r>
              <a:rPr lang="ru-R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Биотехнология </a:t>
            </a:r>
          </a:p>
          <a:p>
            <a:pPr marL="342900" lvl="0" indent="-342900">
              <a:buFont typeface="Wingdings" panose="05000000000000000000" pitchFamily="2" charset="2"/>
              <a:buChar char="ü"/>
              <a:tabLst>
                <a:tab pos="630555" algn="l"/>
              </a:tabLst>
            </a:pPr>
            <a:r>
              <a:rPr lang="ru-R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Молекулярная биология</a:t>
            </a:r>
          </a:p>
          <a:p>
            <a:pPr marL="342900" lvl="0" indent="-342900">
              <a:buFont typeface="Wingdings" panose="05000000000000000000" pitchFamily="2" charset="2"/>
              <a:buChar char="ü"/>
              <a:tabLst>
                <a:tab pos="630555" algn="l"/>
              </a:tabLst>
            </a:pPr>
            <a:r>
              <a:rPr lang="ru-RU" sz="18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Биофармацевтика</a:t>
            </a:r>
            <a:endParaRPr lang="ru-RU" sz="18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851650" y="445150"/>
            <a:ext cx="7987200" cy="6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СИБИРСКАЯ ВЕНЧУРНАЯ ЯРМАРКА</a:t>
            </a:r>
            <a:br>
              <a:rPr lang="ru-RU" sz="24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2400" b="1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62" name="Shape 262"/>
          <p:cNvCxnSpPr/>
          <p:nvPr/>
        </p:nvCxnSpPr>
        <p:spPr>
          <a:xfrm>
            <a:off x="0" y="760875"/>
            <a:ext cx="749100" cy="0"/>
          </a:xfrm>
          <a:prstGeom prst="straightConnector1">
            <a:avLst/>
          </a:prstGeom>
          <a:noFill/>
          <a:ln w="38100" cap="flat" cmpd="sng">
            <a:solidFill>
              <a:srgbClr val="FA394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rgbClr val="CCCCCC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fld>
            <a:endParaRPr>
              <a:solidFill>
                <a:srgbClr val="CCCCC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15" y="3262306"/>
            <a:ext cx="2806247" cy="185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71398"/>
            <a:ext cx="3310303" cy="220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s://ferring.generation-startup.ru/local/static/build/pic/ferring/partners/openbi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8" t="9177" r="14473" b="6502"/>
          <a:stretch>
            <a:fillRect/>
          </a:stretch>
        </p:blipFill>
        <p:spPr bwMode="auto">
          <a:xfrm>
            <a:off x="4211960" y="3700715"/>
            <a:ext cx="911083" cy="132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46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 rotWithShape="1">
          <a:blip r:embed="rId3">
            <a:alphaModFix amt="7000"/>
          </a:blip>
          <a:srcRect r="40284"/>
          <a:stretch/>
        </p:blipFill>
        <p:spPr>
          <a:xfrm>
            <a:off x="4555200" y="0"/>
            <a:ext cx="45888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845100" y="445025"/>
            <a:ext cx="8119388" cy="6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МЕРОПРИЯТИЯ В СФЕРЕ НАУКИ И ИННОВАЦИЙ</a:t>
            </a:r>
            <a:endParaRPr lang="ru-RU" sz="2400" b="1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54" name="Shape 154"/>
          <p:cNvCxnSpPr/>
          <p:nvPr/>
        </p:nvCxnSpPr>
        <p:spPr>
          <a:xfrm>
            <a:off x="-6550" y="760750"/>
            <a:ext cx="749100" cy="0"/>
          </a:xfrm>
          <a:prstGeom prst="straightConnector1">
            <a:avLst/>
          </a:prstGeom>
          <a:noFill/>
          <a:ln w="38100" cap="flat" cmpd="sng">
            <a:solidFill>
              <a:srgbClr val="FA394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rgbClr val="CCCCCC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fld>
            <a:endParaRPr>
              <a:solidFill>
                <a:srgbClr val="CCCCC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" name="Shape 174"/>
          <p:cNvSpPr txBox="1"/>
          <p:nvPr/>
        </p:nvSpPr>
        <p:spPr>
          <a:xfrm>
            <a:off x="251519" y="915566"/>
            <a:ext cx="5853821" cy="403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Организован </a:t>
            </a:r>
            <a:r>
              <a:rPr lang="ru-RU" sz="2000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и проведен фестиваль «</a:t>
            </a:r>
            <a:r>
              <a:rPr lang="ru-RU" sz="2000" dirty="0" err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Академина</a:t>
            </a:r>
            <a:r>
              <a:rPr lang="ru-RU" sz="2000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» </a:t>
            </a:r>
            <a:endParaRPr lang="ru-RU" sz="2000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Организованы </a:t>
            </a:r>
            <a:r>
              <a:rPr lang="ru-RU" sz="2000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и проведены </a:t>
            </a:r>
            <a:r>
              <a:rPr lang="ru-RU" sz="2000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циклы </a:t>
            </a:r>
            <a:r>
              <a:rPr lang="ru-RU" sz="2000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семинаров в рамках </a:t>
            </a:r>
            <a:r>
              <a:rPr lang="ru-RU" sz="2000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мероприятий весенней и осенней сессий «Бизнес </a:t>
            </a:r>
            <a:r>
              <a:rPr lang="ru-RU" sz="2000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– </a:t>
            </a:r>
            <a:r>
              <a:rPr lang="ru-RU" sz="2000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ускорителя </a:t>
            </a:r>
            <a:r>
              <a:rPr lang="ru-RU" sz="2000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А:СТАРТ</a:t>
            </a:r>
            <a:r>
              <a:rPr lang="ru-RU" sz="2000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»</a:t>
            </a:r>
          </a:p>
          <a:p>
            <a:pPr lvl="0" algn="just">
              <a:spcAft>
                <a:spcPts val="1200"/>
              </a:spcAft>
            </a:pPr>
            <a:r>
              <a:rPr lang="ru-RU" sz="2000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   В рамках площадки открытых коммуникаций            </a:t>
            </a:r>
            <a:r>
              <a:rPr lang="en-US" sz="2000" dirty="0" err="1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OpenBio</a:t>
            </a:r>
            <a:r>
              <a:rPr lang="ru-RU" sz="2000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 поддержаны и     профинансированы:</a:t>
            </a:r>
            <a:endParaRPr lang="ru-RU" sz="2000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Форум </a:t>
            </a:r>
            <a:r>
              <a:rPr lang="ru-RU" sz="2000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юных </a:t>
            </a:r>
            <a:r>
              <a:rPr lang="ru-RU" sz="2000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исследователей</a:t>
            </a:r>
            <a:endParaRPr lang="ru-RU" sz="2000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Научная конференция молодых </a:t>
            </a:r>
            <a:r>
              <a:rPr lang="ru-RU" sz="2000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ученых</a:t>
            </a:r>
            <a:endParaRPr lang="ru-RU" sz="2000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algn="just">
              <a:spcAft>
                <a:spcPts val="1200"/>
              </a:spcAft>
            </a:pPr>
            <a:endParaRPr lang="ru-RU" sz="2000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just">
              <a:spcAft>
                <a:spcPts val="1200"/>
              </a:spcAft>
            </a:pPr>
            <a:endParaRPr lang="ru-RU" sz="2000" dirty="0" smtClean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28600" lvl="0" indent="-228600" algn="just">
              <a:spcAft>
                <a:spcPts val="1200"/>
              </a:spcAft>
              <a:buFont typeface="+mj-lt"/>
              <a:buAutoNum type="arabicPeriod"/>
            </a:pPr>
            <a:endParaRPr lang="ru-RU" sz="2000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3" y="2897555"/>
            <a:ext cx="2520282" cy="1906443"/>
          </a:xfrm>
          <a:prstGeom prst="rect">
            <a:avLst/>
          </a:prstGeom>
        </p:spPr>
      </p:pic>
      <p:pic>
        <p:nvPicPr>
          <p:cNvPr id="36" name="Рисунок 3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5" y="1065125"/>
            <a:ext cx="2520280" cy="1722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5343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 rotWithShape="1">
          <a:blip r:embed="rId3">
            <a:alphaModFix amt="7000"/>
          </a:blip>
          <a:srcRect r="40284"/>
          <a:stretch/>
        </p:blipFill>
        <p:spPr>
          <a:xfrm>
            <a:off x="4555200" y="0"/>
            <a:ext cx="45888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845100" y="445025"/>
            <a:ext cx="8119388" cy="6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МЕРОПРИЯТИЯ В СФЕРЕ НАУКИ И ИННОВАЦИЙ</a:t>
            </a:r>
            <a:endParaRPr lang="ru-RU" sz="2400" b="1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54" name="Shape 154"/>
          <p:cNvCxnSpPr/>
          <p:nvPr/>
        </p:nvCxnSpPr>
        <p:spPr>
          <a:xfrm>
            <a:off x="-6550" y="760750"/>
            <a:ext cx="749100" cy="0"/>
          </a:xfrm>
          <a:prstGeom prst="straightConnector1">
            <a:avLst/>
          </a:prstGeom>
          <a:noFill/>
          <a:ln w="38100" cap="flat" cmpd="sng">
            <a:solidFill>
              <a:srgbClr val="FA394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rgbClr val="CCCCCC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fld>
            <a:endParaRPr>
              <a:solidFill>
                <a:srgbClr val="CCCCC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" name="Shape 174"/>
          <p:cNvSpPr txBox="1"/>
          <p:nvPr/>
        </p:nvSpPr>
        <p:spPr>
          <a:xfrm>
            <a:off x="251520" y="915566"/>
            <a:ext cx="8712968" cy="216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just">
              <a:spcAft>
                <a:spcPts val="1200"/>
              </a:spcAft>
              <a:buFont typeface="+mj-lt"/>
              <a:buAutoNum type="arabicPeriod" startAt="4"/>
            </a:pPr>
            <a:r>
              <a:rPr lang="ru-RU" sz="1800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Организовано </a:t>
            </a:r>
            <a:r>
              <a:rPr lang="ru-RU" sz="1800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и проведено награждение молодых ученых победителей конкурса грантов, именных премий и стипендий Правительства Новосибирской </a:t>
            </a:r>
            <a:r>
              <a:rPr lang="ru-RU" sz="1800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области</a:t>
            </a:r>
            <a:endParaRPr lang="ru-RU" sz="1800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28600" lvl="0" indent="-228600" algn="just">
              <a:spcAft>
                <a:spcPts val="1200"/>
              </a:spcAft>
              <a:buFont typeface="+mj-lt"/>
              <a:buAutoNum type="arabicPeriod" startAt="4"/>
            </a:pPr>
            <a:r>
              <a:rPr lang="ru-RU" sz="1800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В </a:t>
            </a:r>
            <a:r>
              <a:rPr lang="ru-RU" sz="1800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рамках Всероссийского фестиваля науки </a:t>
            </a:r>
            <a:r>
              <a:rPr lang="ru-RU" sz="1800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«</a:t>
            </a:r>
            <a:r>
              <a:rPr lang="en-US" sz="1800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NAUKA 0+</a:t>
            </a:r>
            <a:r>
              <a:rPr lang="ru-RU" sz="1800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» организована </a:t>
            </a:r>
            <a:r>
              <a:rPr lang="ru-RU" sz="1800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фотовыставка и экспозиция в вагонах Метрополитена Новосибирска </a:t>
            </a:r>
            <a:endParaRPr lang="ru-RU" sz="1800" dirty="0" smtClean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28600" lvl="0" indent="-228600" algn="just">
              <a:spcAft>
                <a:spcPts val="1200"/>
              </a:spcAft>
              <a:buFont typeface="+mj-lt"/>
              <a:buAutoNum type="arabicPeriod" startAt="4"/>
            </a:pPr>
            <a:r>
              <a:rPr lang="ru-RU" sz="1800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П</a:t>
            </a:r>
            <a:r>
              <a:rPr lang="ru-RU" sz="1800" dirty="0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лощадка открытых коммуникаций форум </a:t>
            </a:r>
            <a:r>
              <a:rPr lang="en-US" sz="1800" dirty="0" err="1" smtClean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OpenBIO</a:t>
            </a:r>
            <a:endParaRPr lang="ru-RU" sz="1800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65743"/>
            <a:ext cx="2808312" cy="157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s://ferring.generation-startup.ru/local/static/build/pic/ferring/partners/openbi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8" t="9177" r="14473" b="6502"/>
          <a:stretch>
            <a:fillRect/>
          </a:stretch>
        </p:blipFill>
        <p:spPr bwMode="auto">
          <a:xfrm>
            <a:off x="6560417" y="2571750"/>
            <a:ext cx="39521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58654"/>
            <a:ext cx="2376264" cy="158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66733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889</Words>
  <Application>Microsoft Office PowerPoint</Application>
  <PresentationFormat>Экран (16:9)</PresentationFormat>
  <Paragraphs>140</Paragraphs>
  <Slides>20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Wingdings</vt:lpstr>
      <vt:lpstr>Proxima Nova</vt:lpstr>
      <vt:lpstr>Times New Roman</vt:lpstr>
      <vt:lpstr>Calibri</vt:lpstr>
      <vt:lpstr>Century Gothic</vt:lpstr>
      <vt:lpstr>Arial</vt:lpstr>
      <vt:lpstr>Arial Narrow</vt:lpstr>
      <vt:lpstr>Simple Light</vt:lpstr>
      <vt:lpstr>Презентация PowerPoint</vt:lpstr>
      <vt:lpstr>ФОНД</vt:lpstr>
      <vt:lpstr>ОСНОВНАЯ ДЕЯТЕЛЬНОСТЬ В 2020 ГОДУ:</vt:lpstr>
      <vt:lpstr>КОНСАЛТИНГ</vt:lpstr>
      <vt:lpstr>ЭКСПЕРТНАЯ ДЕЯТЕЛЬНОСТЬ</vt:lpstr>
      <vt:lpstr>АНАЛИТИЧЕСКАЯ ДЕЯТЕЛЬНОСТЬ</vt:lpstr>
      <vt:lpstr>СИБИРСКАЯ ВЕНЧУРНАЯ ЯРМАРКА </vt:lpstr>
      <vt:lpstr>МЕРОПРИЯТИЯ В СФЕРЕ НАУКИ И ИННОВАЦИЙ</vt:lpstr>
      <vt:lpstr>МЕРОПРИЯТИЯ В СФЕРЕ НАУКИ И ИННОВАЦИЙ</vt:lpstr>
      <vt:lpstr>МЕРОПРИЯТИЯ В СФЕРЕ НАУКИ И ИННОВАЦИЙ</vt:lpstr>
      <vt:lpstr>Планы на 2021 год</vt:lpstr>
      <vt:lpstr>ЕДИНЫЙ РЕГИОНАЛЬНЫЙ ОПЕРАТОР В ИННОВАЦИОННОЙ СФЕРЕ</vt:lpstr>
      <vt:lpstr>ЕДИНЫЙ РЕГИОНАЛЬНЫЙ ОПЕРАТОР В ИННОВАЦИОННОЙ СФЕРЕ</vt:lpstr>
      <vt:lpstr>ПРИОРИТЕТНЫЕ НАПРАВЛЕНИЯ ДЕЯТЕЛЬНОСТИ</vt:lpstr>
      <vt:lpstr>I. ОРГАНИЗАЦИЯ ПОТОКА ПРОЕКТОВ</vt:lpstr>
      <vt:lpstr>II. СТИМУЛИРОВАНИЕ СПРОСА</vt:lpstr>
      <vt:lpstr>III. РАЗВИТИЕ ИНФРАСТРУКТУРЫ И МЕР  ПОДДЕРЖКИ ИННОВАЦИОННЫХ ПРОЕКТОВ </vt:lpstr>
      <vt:lpstr>IV. РАЗВИТИЕ КАДРОВОГО ПОТЕНЦИАЛА</vt:lpstr>
      <vt:lpstr>V. ПРОДВИЖЕНИЕ НАУЧНОЙ И  ИННОВАЦИОННОЙ ДЕЯТЕЛЬНОСТИ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Новосибирский областной  инновационный фонд</dc:title>
  <dc:creator>user</dc:creator>
  <cp:lastModifiedBy>user</cp:lastModifiedBy>
  <cp:revision>176</cp:revision>
  <cp:lastPrinted>2021-02-01T11:03:30Z</cp:lastPrinted>
  <dcterms:modified xsi:type="dcterms:W3CDTF">2021-03-15T13:56:22Z</dcterms:modified>
</cp:coreProperties>
</file>